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 id="2147483661" r:id="rId2"/>
  </p:sldMasterIdLst>
  <p:notesMasterIdLst>
    <p:notesMasterId r:id="rId35"/>
  </p:notesMasterIdLst>
  <p:handoutMasterIdLst>
    <p:handoutMasterId r:id="rId36"/>
  </p:handoutMasterIdLst>
  <p:sldIdLst>
    <p:sldId id="719" r:id="rId3"/>
    <p:sldId id="730" r:id="rId4"/>
    <p:sldId id="756" r:id="rId5"/>
    <p:sldId id="731" r:id="rId6"/>
    <p:sldId id="732" r:id="rId7"/>
    <p:sldId id="733" r:id="rId8"/>
    <p:sldId id="734" r:id="rId9"/>
    <p:sldId id="735" r:id="rId10"/>
    <p:sldId id="736" r:id="rId11"/>
    <p:sldId id="737" r:id="rId12"/>
    <p:sldId id="738" r:id="rId13"/>
    <p:sldId id="739" r:id="rId14"/>
    <p:sldId id="740" r:id="rId15"/>
    <p:sldId id="742" r:id="rId16"/>
    <p:sldId id="761" r:id="rId17"/>
    <p:sldId id="759" r:id="rId18"/>
    <p:sldId id="744" r:id="rId19"/>
    <p:sldId id="745" r:id="rId20"/>
    <p:sldId id="746" r:id="rId21"/>
    <p:sldId id="760" r:id="rId22"/>
    <p:sldId id="755" r:id="rId23"/>
    <p:sldId id="758" r:id="rId24"/>
    <p:sldId id="748" r:id="rId25"/>
    <p:sldId id="749" r:id="rId26"/>
    <p:sldId id="753" r:id="rId27"/>
    <p:sldId id="750" r:id="rId28"/>
    <p:sldId id="763" r:id="rId29"/>
    <p:sldId id="764" r:id="rId30"/>
    <p:sldId id="751" r:id="rId31"/>
    <p:sldId id="752" r:id="rId32"/>
    <p:sldId id="754" r:id="rId33"/>
    <p:sldId id="718" r:id="rId3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00849D"/>
    <a:srgbClr val="FFFFFF"/>
    <a:srgbClr val="5B9BD5"/>
    <a:srgbClr val="CCFFFF"/>
    <a:srgbClr val="D2DEEF"/>
    <a:srgbClr val="FFCC99"/>
    <a:srgbClr val="B8B6D8"/>
    <a:srgbClr val="C9C8E2"/>
    <a:srgbClr val="68A2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027A12-068A-4555-8768-964CA93381CC}" v="84" dt="2023-07-10T08:53:22.825"/>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E9639D4-E3E2-4D34-9284-5A2195B3D0D7}" styleName="スタイル (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淡色スタイル 1 - アクセント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876" autoAdjust="0"/>
  </p:normalViewPr>
  <p:slideViewPr>
    <p:cSldViewPr snapToGrid="0">
      <p:cViewPr varScale="1">
        <p:scale>
          <a:sx n="110" d="100"/>
          <a:sy n="110" d="100"/>
        </p:scale>
        <p:origin x="59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9FC3B272-2925-79E8-5153-D71A8E4BE39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B086C296-2165-9BC3-E875-8DD2E81C52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FAF771-B4C2-470B-BE22-B518142E51C4}" type="datetimeFigureOut">
              <a:rPr kumimoji="1" lang="ja-JP" altLang="en-US" smtClean="0"/>
              <a:t>2024/2/28</a:t>
            </a:fld>
            <a:endParaRPr kumimoji="1" lang="ja-JP" altLang="en-US"/>
          </a:p>
        </p:txBody>
      </p:sp>
      <p:sp>
        <p:nvSpPr>
          <p:cNvPr id="4" name="フッター プレースホルダー 3">
            <a:extLst>
              <a:ext uri="{FF2B5EF4-FFF2-40B4-BE49-F238E27FC236}">
                <a16:creationId xmlns:a16="http://schemas.microsoft.com/office/drawing/2014/main" id="{F8481FB5-3ECF-4527-8157-FD412E0F303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09E45A1C-2D84-7008-7E04-85407D4B40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E160B5E-5206-46EF-9C60-87CB6F49124B}" type="slidenum">
              <a:rPr kumimoji="1" lang="ja-JP" altLang="en-US" smtClean="0"/>
              <a:t>‹#›</a:t>
            </a:fld>
            <a:endParaRPr kumimoji="1" lang="ja-JP" altLang="en-US"/>
          </a:p>
        </p:txBody>
      </p:sp>
    </p:spTree>
    <p:extLst>
      <p:ext uri="{BB962C8B-B14F-4D97-AF65-F5344CB8AC3E}">
        <p14:creationId xmlns:p14="http://schemas.microsoft.com/office/powerpoint/2010/main" val="8260677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0F7C21-A37A-4B2B-AFF5-F67750671CD2}" type="datetimeFigureOut">
              <a:rPr kumimoji="1" lang="ja-JP" altLang="en-US" smtClean="0"/>
              <a:t>2024/2/28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738974-03E0-4E73-B541-7454D88B2C03}" type="slidenum">
              <a:rPr kumimoji="1" lang="ja-JP" altLang="en-US" smtClean="0"/>
              <a:t>‹#›</a:t>
            </a:fld>
            <a:endParaRPr kumimoji="1" lang="ja-JP" altLang="en-US"/>
          </a:p>
        </p:txBody>
      </p:sp>
    </p:spTree>
    <p:extLst>
      <p:ext uri="{BB962C8B-B14F-4D97-AF65-F5344CB8AC3E}">
        <p14:creationId xmlns:p14="http://schemas.microsoft.com/office/powerpoint/2010/main" val="242880552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a:t>
            </a:fld>
            <a:endParaRPr kumimoji="1" lang="ja-JP" altLang="en-US"/>
          </a:p>
        </p:txBody>
      </p:sp>
    </p:spTree>
    <p:extLst>
      <p:ext uri="{BB962C8B-B14F-4D97-AF65-F5344CB8AC3E}">
        <p14:creationId xmlns:p14="http://schemas.microsoft.com/office/powerpoint/2010/main" val="1542767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23</a:t>
            </a:fld>
            <a:endParaRPr kumimoji="1" lang="ja-JP" altLang="en-US"/>
          </a:p>
        </p:txBody>
      </p:sp>
    </p:spTree>
    <p:extLst>
      <p:ext uri="{BB962C8B-B14F-4D97-AF65-F5344CB8AC3E}">
        <p14:creationId xmlns:p14="http://schemas.microsoft.com/office/powerpoint/2010/main" val="35762213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24</a:t>
            </a:fld>
            <a:endParaRPr kumimoji="1" lang="ja-JP" altLang="en-US"/>
          </a:p>
        </p:txBody>
      </p:sp>
    </p:spTree>
    <p:extLst>
      <p:ext uri="{BB962C8B-B14F-4D97-AF65-F5344CB8AC3E}">
        <p14:creationId xmlns:p14="http://schemas.microsoft.com/office/powerpoint/2010/main" val="3179825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25</a:t>
            </a:fld>
            <a:endParaRPr kumimoji="1" lang="ja-JP" altLang="en-US"/>
          </a:p>
        </p:txBody>
      </p:sp>
    </p:spTree>
    <p:extLst>
      <p:ext uri="{BB962C8B-B14F-4D97-AF65-F5344CB8AC3E}">
        <p14:creationId xmlns:p14="http://schemas.microsoft.com/office/powerpoint/2010/main" val="268105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26</a:t>
            </a:fld>
            <a:endParaRPr kumimoji="1" lang="ja-JP" altLang="en-US"/>
          </a:p>
        </p:txBody>
      </p:sp>
    </p:spTree>
    <p:extLst>
      <p:ext uri="{BB962C8B-B14F-4D97-AF65-F5344CB8AC3E}">
        <p14:creationId xmlns:p14="http://schemas.microsoft.com/office/powerpoint/2010/main" val="149079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27</a:t>
            </a:fld>
            <a:endParaRPr kumimoji="1" lang="ja-JP" altLang="en-US"/>
          </a:p>
        </p:txBody>
      </p:sp>
    </p:spTree>
    <p:extLst>
      <p:ext uri="{BB962C8B-B14F-4D97-AF65-F5344CB8AC3E}">
        <p14:creationId xmlns:p14="http://schemas.microsoft.com/office/powerpoint/2010/main" val="238944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29</a:t>
            </a:fld>
            <a:endParaRPr kumimoji="1" lang="ja-JP" altLang="en-US"/>
          </a:p>
        </p:txBody>
      </p:sp>
    </p:spTree>
    <p:extLst>
      <p:ext uri="{BB962C8B-B14F-4D97-AF65-F5344CB8AC3E}">
        <p14:creationId xmlns:p14="http://schemas.microsoft.com/office/powerpoint/2010/main" val="3831163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30</a:t>
            </a:fld>
            <a:endParaRPr kumimoji="1" lang="ja-JP" altLang="en-US"/>
          </a:p>
        </p:txBody>
      </p:sp>
    </p:spTree>
    <p:extLst>
      <p:ext uri="{BB962C8B-B14F-4D97-AF65-F5344CB8AC3E}">
        <p14:creationId xmlns:p14="http://schemas.microsoft.com/office/powerpoint/2010/main" val="20963740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31</a:t>
            </a:fld>
            <a:endParaRPr kumimoji="1" lang="ja-JP" altLang="en-US"/>
          </a:p>
        </p:txBody>
      </p:sp>
    </p:spTree>
    <p:extLst>
      <p:ext uri="{BB962C8B-B14F-4D97-AF65-F5344CB8AC3E}">
        <p14:creationId xmlns:p14="http://schemas.microsoft.com/office/powerpoint/2010/main" val="3862612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11</a:t>
            </a:fld>
            <a:endParaRPr kumimoji="1" lang="ja-JP" altLang="en-US"/>
          </a:p>
        </p:txBody>
      </p:sp>
    </p:spTree>
    <p:extLst>
      <p:ext uri="{BB962C8B-B14F-4D97-AF65-F5344CB8AC3E}">
        <p14:creationId xmlns:p14="http://schemas.microsoft.com/office/powerpoint/2010/main" val="2410653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13</a:t>
            </a:fld>
            <a:endParaRPr kumimoji="1" lang="ja-JP" altLang="en-US"/>
          </a:p>
        </p:txBody>
      </p:sp>
    </p:spTree>
    <p:extLst>
      <p:ext uri="{BB962C8B-B14F-4D97-AF65-F5344CB8AC3E}">
        <p14:creationId xmlns:p14="http://schemas.microsoft.com/office/powerpoint/2010/main" val="1329447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14</a:t>
            </a:fld>
            <a:endParaRPr kumimoji="1" lang="ja-JP" altLang="en-US"/>
          </a:p>
        </p:txBody>
      </p:sp>
    </p:spTree>
    <p:extLst>
      <p:ext uri="{BB962C8B-B14F-4D97-AF65-F5344CB8AC3E}">
        <p14:creationId xmlns:p14="http://schemas.microsoft.com/office/powerpoint/2010/main" val="3771722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15</a:t>
            </a:fld>
            <a:endParaRPr kumimoji="1" lang="ja-JP" altLang="en-US"/>
          </a:p>
        </p:txBody>
      </p:sp>
    </p:spTree>
    <p:extLst>
      <p:ext uri="{BB962C8B-B14F-4D97-AF65-F5344CB8AC3E}">
        <p14:creationId xmlns:p14="http://schemas.microsoft.com/office/powerpoint/2010/main" val="2599801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17</a:t>
            </a:fld>
            <a:endParaRPr kumimoji="1" lang="ja-JP" altLang="en-US"/>
          </a:p>
        </p:txBody>
      </p:sp>
    </p:spTree>
    <p:extLst>
      <p:ext uri="{BB962C8B-B14F-4D97-AF65-F5344CB8AC3E}">
        <p14:creationId xmlns:p14="http://schemas.microsoft.com/office/powerpoint/2010/main" val="4117240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18</a:t>
            </a:fld>
            <a:endParaRPr kumimoji="1" lang="ja-JP" altLang="en-US"/>
          </a:p>
        </p:txBody>
      </p:sp>
    </p:spTree>
    <p:extLst>
      <p:ext uri="{BB962C8B-B14F-4D97-AF65-F5344CB8AC3E}">
        <p14:creationId xmlns:p14="http://schemas.microsoft.com/office/powerpoint/2010/main" val="1506693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19</a:t>
            </a:fld>
            <a:endParaRPr kumimoji="1" lang="ja-JP" altLang="en-US"/>
          </a:p>
        </p:txBody>
      </p:sp>
    </p:spTree>
    <p:extLst>
      <p:ext uri="{BB962C8B-B14F-4D97-AF65-F5344CB8AC3E}">
        <p14:creationId xmlns:p14="http://schemas.microsoft.com/office/powerpoint/2010/main" val="3338084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21</a:t>
            </a:fld>
            <a:endParaRPr kumimoji="1" lang="ja-JP" altLang="en-US"/>
          </a:p>
        </p:txBody>
      </p:sp>
    </p:spTree>
    <p:extLst>
      <p:ext uri="{BB962C8B-B14F-4D97-AF65-F5344CB8AC3E}">
        <p14:creationId xmlns:p14="http://schemas.microsoft.com/office/powerpoint/2010/main" val="46945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openchainproject.org/" TargetMode="External"/><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hyperlink" Target="https://creativecommons.org/publicdomain/zero/1.0/" TargetMode="Externa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openchainproject.org/" TargetMode="External"/><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hyperlink" Target="https://creativecommons.org/publicdomain/zero/1.0/" TargetMode="Externa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openchainproject.org/" TargetMode="External"/><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hyperlink" Target="https://creativecommons.org/publicdomain/zero/1.0/"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
        <p:nvSpPr>
          <p:cNvPr id="14" name="タイトル 13">
            <a:extLst>
              <a:ext uri="{FF2B5EF4-FFF2-40B4-BE49-F238E27FC236}">
                <a16:creationId xmlns:a16="http://schemas.microsoft.com/office/drawing/2014/main" id="{06BB9730-AC61-6693-8B66-C51743CF499D}"/>
              </a:ext>
            </a:extLst>
          </p:cNvPr>
          <p:cNvSpPr>
            <a:spLocks noGrp="1"/>
          </p:cNvSpPr>
          <p:nvPr>
            <p:ph type="title"/>
          </p:nvPr>
        </p:nvSpPr>
        <p:spPr/>
        <p:txBody>
          <a:bodyPr/>
          <a:lstStyle/>
          <a:p>
            <a:r>
              <a:rPr kumimoji="1" lang="ja-JP" altLang="en-US"/>
              <a:t>マスター タイトルの書式設定</a:t>
            </a:r>
          </a:p>
        </p:txBody>
      </p:sp>
      <p:sp>
        <p:nvSpPr>
          <p:cNvPr id="9" name="日付プレースホルダー 8">
            <a:extLst>
              <a:ext uri="{FF2B5EF4-FFF2-40B4-BE49-F238E27FC236}">
                <a16:creationId xmlns:a16="http://schemas.microsoft.com/office/drawing/2014/main" id="{068FB6AB-31C4-C1C5-CF4E-F7A98488E7D3}"/>
              </a:ext>
            </a:extLst>
          </p:cNvPr>
          <p:cNvSpPr>
            <a:spLocks noGrp="1"/>
          </p:cNvSpPr>
          <p:nvPr>
            <p:ph type="dt" sz="half" idx="10"/>
          </p:nvPr>
        </p:nvSpPr>
        <p:spPr/>
        <p:txBody>
          <a:bodyPr/>
          <a:lstStyle/>
          <a:p>
            <a:r>
              <a:rPr lang="en-US" altLang="ja-JP"/>
              <a:t>11th July 2023</a:t>
            </a:r>
            <a:endParaRPr lang="ja-JP" altLang="en-US" dirty="0"/>
          </a:p>
        </p:txBody>
      </p:sp>
      <p:sp>
        <p:nvSpPr>
          <p:cNvPr id="10" name="フッター プレースホルダー 9">
            <a:extLst>
              <a:ext uri="{FF2B5EF4-FFF2-40B4-BE49-F238E27FC236}">
                <a16:creationId xmlns:a16="http://schemas.microsoft.com/office/drawing/2014/main" id="{BE078D14-DDCD-1BC1-2BC4-10EA10B0DE5D}"/>
              </a:ext>
            </a:extLst>
          </p:cNvPr>
          <p:cNvSpPr>
            <a:spLocks noGrp="1"/>
          </p:cNvSpPr>
          <p:nvPr>
            <p:ph type="ftr" sz="quarter" idx="11"/>
          </p:nvPr>
        </p:nvSpPr>
        <p:spPr/>
        <p:txBody>
          <a:bodyPr/>
          <a:lstStyle/>
          <a:p>
            <a:pPr algn="l"/>
            <a:r>
              <a:rPr lang="en-US" altLang="ja-JP"/>
              <a:t>OpenChain Japan Work Group</a:t>
            </a:r>
            <a:endParaRPr lang="ja-JP" altLang="en-US" dirty="0"/>
          </a:p>
        </p:txBody>
      </p:sp>
      <p:sp>
        <p:nvSpPr>
          <p:cNvPr id="15" name="スライド番号プレースホルダー 14">
            <a:extLst>
              <a:ext uri="{FF2B5EF4-FFF2-40B4-BE49-F238E27FC236}">
                <a16:creationId xmlns:a16="http://schemas.microsoft.com/office/drawing/2014/main" id="{34DDFDA7-7CEC-1948-F6F4-0C53458C6C7A}"/>
              </a:ext>
            </a:extLst>
          </p:cNvPr>
          <p:cNvSpPr>
            <a:spLocks noGrp="1"/>
          </p:cNvSpPr>
          <p:nvPr>
            <p:ph type="sldNum" sz="quarter" idx="12"/>
          </p:nvPr>
        </p:nvSpPr>
        <p:spPr/>
        <p:txBody>
          <a:bodyPr/>
          <a:lstStyle/>
          <a:p>
            <a:fld id="{9E677C9D-2908-4B51-B245-D0108F3FAF17}" type="slidenum">
              <a:rPr lang="ja-JP" altLang="en-US" smtClean="0"/>
              <a:pPr/>
              <a:t>‹#›</a:t>
            </a:fld>
            <a:endParaRPr lang="ja-JP" altLang="en-US" dirty="0"/>
          </a:p>
        </p:txBody>
      </p:sp>
    </p:spTree>
    <p:extLst>
      <p:ext uri="{BB962C8B-B14F-4D97-AF65-F5344CB8AC3E}">
        <p14:creationId xmlns:p14="http://schemas.microsoft.com/office/powerpoint/2010/main" val="2729293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エンドカット">
    <p:spTree>
      <p:nvGrpSpPr>
        <p:cNvPr id="1" name=""/>
        <p:cNvGrpSpPr/>
        <p:nvPr/>
      </p:nvGrpSpPr>
      <p:grpSpPr>
        <a:xfrm>
          <a:off x="0" y="0"/>
          <a:ext cx="0" cy="0"/>
          <a:chOff x="0" y="0"/>
          <a:chExt cx="0" cy="0"/>
        </a:xfrm>
      </p:grpSpPr>
      <p:pic>
        <p:nvPicPr>
          <p:cNvPr id="38" name="図 37" descr="OpenChain Logo">
            <a:extLst>
              <a:ext uri="{FF2B5EF4-FFF2-40B4-BE49-F238E27FC236}">
                <a16:creationId xmlns:a16="http://schemas.microsoft.com/office/drawing/2014/main" id="{0EA15EC0-5471-4448-8A15-3ED3D85A942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
          <a:stretch/>
        </p:blipFill>
        <p:spPr>
          <a:xfrm>
            <a:off x="-81280" y="1944253"/>
            <a:ext cx="5866061" cy="1886067"/>
          </a:xfrm>
          <a:prstGeom prst="rect">
            <a:avLst/>
          </a:prstGeom>
        </p:spPr>
      </p:pic>
      <p:sp>
        <p:nvSpPr>
          <p:cNvPr id="4" name="テキスト プレースホルダー 3">
            <a:extLst>
              <a:ext uri="{FF2B5EF4-FFF2-40B4-BE49-F238E27FC236}">
                <a16:creationId xmlns:a16="http://schemas.microsoft.com/office/drawing/2014/main" id="{80ADA1C4-3888-48C2-BE7E-C1E41F694D58}"/>
              </a:ext>
            </a:extLst>
          </p:cNvPr>
          <p:cNvSpPr>
            <a:spLocks noGrp="1"/>
          </p:cNvSpPr>
          <p:nvPr>
            <p:ph type="body" sz="quarter" idx="10"/>
          </p:nvPr>
        </p:nvSpPr>
        <p:spPr>
          <a:xfrm>
            <a:off x="5008034" y="1945217"/>
            <a:ext cx="7183967" cy="1792816"/>
          </a:xfrm>
          <a:solidFill>
            <a:srgbClr val="00B4C1"/>
          </a:solidFill>
        </p:spPr>
        <p:txBody>
          <a:bodyPr anchor="ctr"/>
          <a:lstStyle>
            <a:lvl1pPr marL="239994" indent="0">
              <a:buNone/>
              <a:defRPr b="0">
                <a:solidFill>
                  <a:schemeClr val="bg1"/>
                </a:solidFill>
              </a:defRPr>
            </a:lvl1pPr>
          </a:lstStyle>
          <a:p>
            <a:pPr lvl="0"/>
            <a:r>
              <a:rPr kumimoji="1" lang="ja-JP" altLang="en-US"/>
              <a:t>マスター テキストの書式設定</a:t>
            </a:r>
          </a:p>
        </p:txBody>
      </p:sp>
    </p:spTree>
    <p:extLst>
      <p:ext uri="{BB962C8B-B14F-4D97-AF65-F5344CB8AC3E}">
        <p14:creationId xmlns:p14="http://schemas.microsoft.com/office/powerpoint/2010/main" val="1617436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r>
              <a:rPr lang="en-US" altLang="ja-JP" dirty="0"/>
              <a:t>11th July 2023</a:t>
            </a:r>
            <a:endParaRPr lang="ja-JP" altLang="en-US" dirty="0"/>
          </a:p>
        </p:txBody>
      </p:sp>
      <p:sp>
        <p:nvSpPr>
          <p:cNvPr id="5" name="フッター プレースホルダー 4"/>
          <p:cNvSpPr>
            <a:spLocks noGrp="1"/>
          </p:cNvSpPr>
          <p:nvPr>
            <p:ph type="ftr" sz="quarter" idx="11"/>
          </p:nvPr>
        </p:nvSpPr>
        <p:spPr/>
        <p:txBody>
          <a:bodyPr/>
          <a:lstStyle>
            <a:lvl1pPr algn="l">
              <a:defRPr/>
            </a:lvl1pPr>
          </a:lstStyle>
          <a:p>
            <a:r>
              <a:rPr lang="en-US" altLang="ja-JP"/>
              <a:t>OpenChain Japan Work Group</a:t>
            </a:r>
            <a:endParaRPr lang="ja-JP" altLang="en-US" dirty="0"/>
          </a:p>
        </p:txBody>
      </p:sp>
      <p:sp>
        <p:nvSpPr>
          <p:cNvPr id="6" name="スライド番号プレースホルダー 5"/>
          <p:cNvSpPr>
            <a:spLocks noGrp="1"/>
          </p:cNvSpPr>
          <p:nvPr>
            <p:ph type="sldNum" sz="quarter" idx="12"/>
          </p:nvPr>
        </p:nvSpPr>
        <p:spPr/>
        <p:txBody>
          <a:bodyPr/>
          <a:lstStyle/>
          <a:p>
            <a:fld id="{9E677C9D-2908-4B51-B245-D0108F3FAF17}" type="slidenum">
              <a:rPr kumimoji="1" lang="ja-JP" altLang="en-US" smtClean="0"/>
              <a:t>‹#›</a:t>
            </a:fld>
            <a:endParaRPr kumimoji="1" lang="ja-JP" altLang="en-US"/>
          </a:p>
        </p:txBody>
      </p:sp>
    </p:spTree>
    <p:extLst>
      <p:ext uri="{BB962C8B-B14F-4D97-AF65-F5344CB8AC3E}">
        <p14:creationId xmlns:p14="http://schemas.microsoft.com/office/powerpoint/2010/main" val="4160219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r>
              <a:rPr lang="en-US" altLang="ja-JP" dirty="0"/>
              <a:t>11th July 2023</a:t>
            </a:r>
            <a:endParaRPr lang="ja-JP" altLang="en-US" dirty="0"/>
          </a:p>
        </p:txBody>
      </p:sp>
      <p:sp>
        <p:nvSpPr>
          <p:cNvPr id="4" name="フッター プレースホルダー 3"/>
          <p:cNvSpPr>
            <a:spLocks noGrp="1"/>
          </p:cNvSpPr>
          <p:nvPr>
            <p:ph type="ftr" sz="quarter" idx="11"/>
          </p:nvPr>
        </p:nvSpPr>
        <p:spPr/>
        <p:txBody>
          <a:bodyPr/>
          <a:lstStyle>
            <a:lvl1pPr algn="l">
              <a:defRPr/>
            </a:lvl1pPr>
          </a:lstStyle>
          <a:p>
            <a:r>
              <a:rPr lang="en-US" altLang="ja-JP"/>
              <a:t>OpenChain Japan Work Group</a:t>
            </a:r>
            <a:endParaRPr lang="ja-JP" altLang="en-US" dirty="0"/>
          </a:p>
        </p:txBody>
      </p:sp>
      <p:sp>
        <p:nvSpPr>
          <p:cNvPr id="5" name="スライド番号プレースホルダー 4"/>
          <p:cNvSpPr>
            <a:spLocks noGrp="1"/>
          </p:cNvSpPr>
          <p:nvPr>
            <p:ph type="sldNum" sz="quarter" idx="12"/>
          </p:nvPr>
        </p:nvSpPr>
        <p:spPr/>
        <p:txBody>
          <a:bodyPr/>
          <a:lstStyle/>
          <a:p>
            <a:fld id="{9E677C9D-2908-4B51-B245-D0108F3FAF17}" type="slidenum">
              <a:rPr kumimoji="1" lang="ja-JP" altLang="en-US" smtClean="0"/>
              <a:t>‹#›</a:t>
            </a:fld>
            <a:endParaRPr kumimoji="1" lang="ja-JP" altLang="en-US"/>
          </a:p>
        </p:txBody>
      </p:sp>
    </p:spTree>
    <p:extLst>
      <p:ext uri="{BB962C8B-B14F-4D97-AF65-F5344CB8AC3E}">
        <p14:creationId xmlns:p14="http://schemas.microsoft.com/office/powerpoint/2010/main" val="1298332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r>
              <a:rPr lang="en-US" altLang="ja-JP" dirty="0"/>
              <a:t>11th July 2023</a:t>
            </a:r>
            <a:endParaRPr lang="ja-JP" altLang="en-US" dirty="0"/>
          </a:p>
        </p:txBody>
      </p:sp>
      <p:sp>
        <p:nvSpPr>
          <p:cNvPr id="3" name="フッター プレースホルダー 2"/>
          <p:cNvSpPr>
            <a:spLocks noGrp="1"/>
          </p:cNvSpPr>
          <p:nvPr>
            <p:ph type="ftr" sz="quarter" idx="11"/>
          </p:nvPr>
        </p:nvSpPr>
        <p:spPr/>
        <p:txBody>
          <a:bodyPr/>
          <a:lstStyle>
            <a:lvl1pPr algn="l">
              <a:defRPr/>
            </a:lvl1pPr>
          </a:lstStyle>
          <a:p>
            <a:r>
              <a:rPr lang="en-US" altLang="ja-JP"/>
              <a:t>OpenChain Japan Work Group</a:t>
            </a:r>
            <a:endParaRPr lang="ja-JP" altLang="en-US" dirty="0"/>
          </a:p>
        </p:txBody>
      </p:sp>
      <p:sp>
        <p:nvSpPr>
          <p:cNvPr id="4" name="スライド番号プレースホルダー 3"/>
          <p:cNvSpPr>
            <a:spLocks noGrp="1"/>
          </p:cNvSpPr>
          <p:nvPr>
            <p:ph type="sldNum" sz="quarter" idx="12"/>
          </p:nvPr>
        </p:nvSpPr>
        <p:spPr/>
        <p:txBody>
          <a:bodyPr/>
          <a:lstStyle/>
          <a:p>
            <a:fld id="{9E677C9D-2908-4B51-B245-D0108F3FAF17}" type="slidenum">
              <a:rPr kumimoji="1" lang="ja-JP" altLang="en-US" smtClean="0"/>
              <a:t>‹#›</a:t>
            </a:fld>
            <a:endParaRPr kumimoji="1" lang="ja-JP" altLang="en-US"/>
          </a:p>
        </p:txBody>
      </p:sp>
    </p:spTree>
    <p:extLst>
      <p:ext uri="{BB962C8B-B14F-4D97-AF65-F5344CB8AC3E}">
        <p14:creationId xmlns:p14="http://schemas.microsoft.com/office/powerpoint/2010/main" val="370192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エンドカット">
    <p:spTree>
      <p:nvGrpSpPr>
        <p:cNvPr id="1" name=""/>
        <p:cNvGrpSpPr/>
        <p:nvPr/>
      </p:nvGrpSpPr>
      <p:grpSpPr>
        <a:xfrm>
          <a:off x="0" y="0"/>
          <a:ext cx="0" cy="0"/>
          <a:chOff x="0" y="0"/>
          <a:chExt cx="0" cy="0"/>
        </a:xfrm>
      </p:grpSpPr>
      <p:pic>
        <p:nvPicPr>
          <p:cNvPr id="38" name="図 37" descr="OpenChain Logo">
            <a:extLst>
              <a:ext uri="{FF2B5EF4-FFF2-40B4-BE49-F238E27FC236}">
                <a16:creationId xmlns:a16="http://schemas.microsoft.com/office/drawing/2014/main" id="{0EA15EC0-5471-4448-8A15-3ED3D85A942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
          <a:stretch/>
        </p:blipFill>
        <p:spPr>
          <a:xfrm>
            <a:off x="-81280" y="1944253"/>
            <a:ext cx="5866061" cy="1886067"/>
          </a:xfrm>
          <a:prstGeom prst="rect">
            <a:avLst/>
          </a:prstGeom>
        </p:spPr>
      </p:pic>
      <p:sp>
        <p:nvSpPr>
          <p:cNvPr id="4" name="テキスト プレースホルダー 3">
            <a:extLst>
              <a:ext uri="{FF2B5EF4-FFF2-40B4-BE49-F238E27FC236}">
                <a16:creationId xmlns:a16="http://schemas.microsoft.com/office/drawing/2014/main" id="{80ADA1C4-3888-48C2-BE7E-C1E41F694D58}"/>
              </a:ext>
            </a:extLst>
          </p:cNvPr>
          <p:cNvSpPr>
            <a:spLocks noGrp="1"/>
          </p:cNvSpPr>
          <p:nvPr>
            <p:ph type="body" sz="quarter" idx="10"/>
          </p:nvPr>
        </p:nvSpPr>
        <p:spPr>
          <a:xfrm>
            <a:off x="5008034" y="1945217"/>
            <a:ext cx="7183967" cy="1792816"/>
          </a:xfrm>
          <a:solidFill>
            <a:srgbClr val="00B4C1"/>
          </a:solidFill>
        </p:spPr>
        <p:txBody>
          <a:bodyPr anchor="ctr"/>
          <a:lstStyle>
            <a:lvl1pPr marL="239994" indent="0">
              <a:buNone/>
              <a:defRPr b="0">
                <a:solidFill>
                  <a:schemeClr val="bg1"/>
                </a:solidFill>
              </a:defRPr>
            </a:lvl1pPr>
          </a:lstStyle>
          <a:p>
            <a:pPr lvl="0"/>
            <a:r>
              <a:rPr kumimoji="1" lang="ja-JP" altLang="en-US"/>
              <a:t>マスター テキストの書式設定</a:t>
            </a:r>
          </a:p>
        </p:txBody>
      </p:sp>
    </p:spTree>
    <p:extLst>
      <p:ext uri="{BB962C8B-B14F-4D97-AF65-F5344CB8AC3E}">
        <p14:creationId xmlns:p14="http://schemas.microsoft.com/office/powerpoint/2010/main" val="3482407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中表紙">
    <p:spTree>
      <p:nvGrpSpPr>
        <p:cNvPr id="1" name=""/>
        <p:cNvGrpSpPr/>
        <p:nvPr/>
      </p:nvGrpSpPr>
      <p:grpSpPr>
        <a:xfrm>
          <a:off x="0" y="0"/>
          <a:ext cx="0" cy="0"/>
          <a:chOff x="0" y="0"/>
          <a:chExt cx="0" cy="0"/>
        </a:xfrm>
      </p:grpSpPr>
      <p:sp>
        <p:nvSpPr>
          <p:cNvPr id="362499" name="Rectangle 3"/>
          <p:cNvSpPr>
            <a:spLocks noGrp="1" noChangeArrowheads="1"/>
          </p:cNvSpPr>
          <p:nvPr>
            <p:ph type="ctrTitle" hasCustomPrompt="1"/>
          </p:nvPr>
        </p:nvSpPr>
        <p:spPr bwMode="gray">
          <a:xfrm>
            <a:off x="311151" y="4083323"/>
            <a:ext cx="11545568" cy="874757"/>
          </a:xfrm>
          <a:extLst>
            <a:ext uri="{AF507438-7753-43E0-B8FC-AC1667EBCBE1}">
              <a14:hiddenEffects xmlns:a14="http://schemas.microsoft.com/office/drawing/2010/main">
                <a:effectLst>
                  <a:outerShdw dist="17961" dir="2700000" algn="ctr" rotWithShape="0">
                    <a:srgbClr val="C0C0C0"/>
                  </a:outerShdw>
                </a:effectLst>
              </a14:hiddenEffects>
            </a:ext>
          </a:extLst>
        </p:spPr>
        <p:txBody>
          <a:bodyPr anchor="b"/>
          <a:lstStyle>
            <a:lvl1pPr algn="ctr">
              <a:lnSpc>
                <a:spcPct val="100000"/>
              </a:lnSpc>
              <a:defRPr sz="3200" b="0">
                <a:solidFill>
                  <a:srgbClr val="00B4C1"/>
                </a:solidFill>
              </a:defRPr>
            </a:lvl1pPr>
          </a:lstStyle>
          <a:p>
            <a:pPr lvl="0"/>
            <a:r>
              <a:rPr lang="ja-JP" altLang="en-US" noProof="0" dirty="0"/>
              <a:t>マスタ タイトルの書式設定</a:t>
            </a:r>
          </a:p>
        </p:txBody>
      </p:sp>
      <p:sp>
        <p:nvSpPr>
          <p:cNvPr id="362500" name="Rectangle 4"/>
          <p:cNvSpPr>
            <a:spLocks noGrp="1" noChangeArrowheads="1"/>
          </p:cNvSpPr>
          <p:nvPr>
            <p:ph type="subTitle" idx="1" hasCustomPrompt="1"/>
          </p:nvPr>
        </p:nvSpPr>
        <p:spPr bwMode="gray">
          <a:xfrm>
            <a:off x="310091" y="4905807"/>
            <a:ext cx="11546627" cy="699731"/>
          </a:xfrm>
        </p:spPr>
        <p:txBody>
          <a:bodyPr anchor="t" anchorCtr="0"/>
          <a:lstStyle>
            <a:lvl1pPr marL="361942" marR="0" indent="-361942" algn="ctr" defTabSz="1079473" rtl="0" eaLnBrk="1" fontAlgn="ctr" latinLnBrk="0" hangingPunct="1">
              <a:lnSpc>
                <a:spcPct val="100000"/>
              </a:lnSpc>
              <a:spcBef>
                <a:spcPct val="10000"/>
              </a:spcBef>
              <a:spcAft>
                <a:spcPct val="10000"/>
              </a:spcAft>
              <a:buClr>
                <a:srgbClr val="87867E"/>
              </a:buClr>
              <a:buSzTx/>
              <a:buFont typeface="Wingdings" pitchFamily="2" charset="2"/>
              <a:buChar char="n"/>
              <a:tabLst/>
              <a:defRPr kumimoji="0" sz="3200" baseline="0">
                <a:solidFill>
                  <a:srgbClr val="797979"/>
                </a:solidFill>
                <a:latin typeface="Segoe UI" panose="020B0502040204020203" pitchFamily="34" charset="0"/>
                <a:ea typeface="Meiryo UI" panose="020B0604030504040204" pitchFamily="50" charset="-128"/>
              </a:defRPr>
            </a:lvl1pPr>
          </a:lstStyle>
          <a:p>
            <a:pPr marL="361942" marR="0" lvl="0" indent="-361942" algn="l" defTabSz="1079473" rtl="0" eaLnBrk="1" fontAlgn="ctr" latinLnBrk="0" hangingPunct="1">
              <a:lnSpc>
                <a:spcPct val="110000"/>
              </a:lnSpc>
              <a:spcBef>
                <a:spcPct val="10000"/>
              </a:spcBef>
              <a:spcAft>
                <a:spcPct val="10000"/>
              </a:spcAft>
              <a:buClr>
                <a:srgbClr val="87867E"/>
              </a:buClr>
              <a:buSzTx/>
              <a:buFont typeface="Wingdings" pitchFamily="2" charset="2"/>
              <a:buChar char="n"/>
              <a:tabLst/>
              <a:defRPr/>
            </a:pPr>
            <a:r>
              <a:rPr kumimoji="1" lang="ja-JP" altLang="en-US" sz="2933" b="0" i="0" u="none" strike="noStrike" kern="0" cap="none" spc="0" normalizeH="0" baseline="0" noProof="0" dirty="0">
                <a:ln>
                  <a:noFill/>
                </a:ln>
                <a:solidFill>
                  <a:srgbClr val="000000"/>
                </a:solidFill>
                <a:effectLst/>
                <a:uLnTx/>
                <a:uFillTx/>
                <a:latin typeface="+mn-lt"/>
                <a:ea typeface="+mn-ea"/>
              </a:rPr>
              <a:t>マスタ サブタイトルの書式設定</a:t>
            </a:r>
            <a:endParaRPr kumimoji="1" lang="ja-JP" altLang="de-DE" sz="2933" b="0" i="0" u="none" strike="noStrike" kern="0" cap="none" spc="0" normalizeH="0" baseline="0" noProof="0" dirty="0">
              <a:ln>
                <a:noFill/>
              </a:ln>
              <a:solidFill>
                <a:srgbClr val="000000"/>
              </a:solidFill>
              <a:effectLst/>
              <a:uLnTx/>
              <a:uFillTx/>
              <a:latin typeface="+mn-lt"/>
              <a:ea typeface="+mn-ea"/>
            </a:endParaRPr>
          </a:p>
        </p:txBody>
      </p:sp>
      <p:pic>
        <p:nvPicPr>
          <p:cNvPr id="11" name="図 10" descr="OpenChain Logo">
            <a:extLst>
              <a:ext uri="{FF2B5EF4-FFF2-40B4-BE49-F238E27FC236}">
                <a16:creationId xmlns:a16="http://schemas.microsoft.com/office/drawing/2014/main" id="{6C6AF230-82DC-4FD9-8592-12A759EABE6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76712" y="836325"/>
            <a:ext cx="5031505" cy="2800956"/>
          </a:xfrm>
          <a:prstGeom prst="rect">
            <a:avLst/>
          </a:prstGeom>
        </p:spPr>
      </p:pic>
      <p:grpSp>
        <p:nvGrpSpPr>
          <p:cNvPr id="12" name="グループ化 11">
            <a:extLst>
              <a:ext uri="{FF2B5EF4-FFF2-40B4-BE49-F238E27FC236}">
                <a16:creationId xmlns:a16="http://schemas.microsoft.com/office/drawing/2014/main" id="{CBBB9085-5648-43AE-B992-5C399D5C6482}"/>
              </a:ext>
            </a:extLst>
          </p:cNvPr>
          <p:cNvGrpSpPr/>
          <p:nvPr userDrawn="1"/>
        </p:nvGrpSpPr>
        <p:grpSpPr>
          <a:xfrm>
            <a:off x="466" y="6766845"/>
            <a:ext cx="12191535" cy="100800"/>
            <a:chOff x="0" y="4968000"/>
            <a:chExt cx="9143651" cy="75600"/>
          </a:xfrm>
        </p:grpSpPr>
        <p:sp>
          <p:nvSpPr>
            <p:cNvPr id="13" name="正方形/長方形 12">
              <a:extLst>
                <a:ext uri="{FF2B5EF4-FFF2-40B4-BE49-F238E27FC236}">
                  <a16:creationId xmlns:a16="http://schemas.microsoft.com/office/drawing/2014/main" id="{C64A6693-19F1-4B46-B0BA-EB35C18D88A1}"/>
                </a:ext>
              </a:extLst>
            </p:cNvPr>
            <p:cNvSpPr/>
            <p:nvPr userDrawn="1"/>
          </p:nvSpPr>
          <p:spPr bwMode="gray">
            <a:xfrm>
              <a:off x="3060435" y="4968000"/>
              <a:ext cx="3020400" cy="75600"/>
            </a:xfrm>
            <a:prstGeom prst="rect">
              <a:avLst/>
            </a:prstGeom>
            <a:solidFill>
              <a:srgbClr val="00849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sp>
          <p:nvSpPr>
            <p:cNvPr id="14" name="正方形/長方形 13">
              <a:extLst>
                <a:ext uri="{FF2B5EF4-FFF2-40B4-BE49-F238E27FC236}">
                  <a16:creationId xmlns:a16="http://schemas.microsoft.com/office/drawing/2014/main" id="{3D2CC357-2D9B-4B83-B3F0-84C758487861}"/>
                </a:ext>
              </a:extLst>
            </p:cNvPr>
            <p:cNvSpPr/>
            <p:nvPr userDrawn="1"/>
          </p:nvSpPr>
          <p:spPr bwMode="gray">
            <a:xfrm>
              <a:off x="0" y="4968000"/>
              <a:ext cx="3020400" cy="75600"/>
            </a:xfrm>
            <a:prstGeom prst="rect">
              <a:avLst/>
            </a:prstGeom>
            <a:solidFill>
              <a:srgbClr val="E65A2A"/>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sp>
          <p:nvSpPr>
            <p:cNvPr id="15" name="正方形/長方形 14">
              <a:extLst>
                <a:ext uri="{FF2B5EF4-FFF2-40B4-BE49-F238E27FC236}">
                  <a16:creationId xmlns:a16="http://schemas.microsoft.com/office/drawing/2014/main" id="{2D32F5C3-950E-4087-9784-D6221BC9AA9E}"/>
                </a:ext>
              </a:extLst>
            </p:cNvPr>
            <p:cNvSpPr/>
            <p:nvPr userDrawn="1"/>
          </p:nvSpPr>
          <p:spPr bwMode="gray">
            <a:xfrm>
              <a:off x="6123251" y="4968000"/>
              <a:ext cx="3020400" cy="75600"/>
            </a:xfrm>
            <a:prstGeom prst="rect">
              <a:avLst/>
            </a:prstGeom>
            <a:solidFill>
              <a:srgbClr val="00B4C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grpSp>
    </p:spTree>
    <p:extLst>
      <p:ext uri="{BB962C8B-B14F-4D97-AF65-F5344CB8AC3E}">
        <p14:creationId xmlns:p14="http://schemas.microsoft.com/office/powerpoint/2010/main" val="516750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bwMode="gray">
          <a:xfrm>
            <a:off x="890271" y="531580"/>
            <a:ext cx="10320000" cy="645269"/>
          </a:xfrm>
        </p:spPr>
        <p:txBody>
          <a:bodyPr/>
          <a:lstStyle>
            <a:lvl1pPr>
              <a:defRPr baseline="0">
                <a:solidFill>
                  <a:srgbClr val="00849D"/>
                </a:solidFill>
                <a:ea typeface="Meiryo UI" panose="020B0604030504040204" pitchFamily="50" charset="-128"/>
              </a:defRPr>
            </a:lvl1pPr>
          </a:lstStyle>
          <a:p>
            <a:r>
              <a:rPr lang="ja-JP" altLang="en-US"/>
              <a:t>マスター タイトルの書式設定</a:t>
            </a:r>
            <a:endParaRPr lang="ja-JP" altLang="en-US" dirty="0"/>
          </a:p>
        </p:txBody>
      </p:sp>
      <p:sp>
        <p:nvSpPr>
          <p:cNvPr id="12" name="テキスト プレースホルダー 11">
            <a:extLst>
              <a:ext uri="{FF2B5EF4-FFF2-40B4-BE49-F238E27FC236}">
                <a16:creationId xmlns:a16="http://schemas.microsoft.com/office/drawing/2014/main" id="{976D94F7-5AE4-4722-8DC6-262CA0C4960D}"/>
              </a:ext>
            </a:extLst>
          </p:cNvPr>
          <p:cNvSpPr>
            <a:spLocks noGrp="1"/>
          </p:cNvSpPr>
          <p:nvPr>
            <p:ph type="body" sz="quarter" idx="12"/>
          </p:nvPr>
        </p:nvSpPr>
        <p:spPr>
          <a:xfrm>
            <a:off x="890272" y="1422401"/>
            <a:ext cx="10320000" cy="4871236"/>
          </a:xfrm>
        </p:spPr>
        <p:txBody>
          <a:bodyPr/>
          <a:lstStyle>
            <a:lvl1pPr>
              <a:buClr>
                <a:schemeClr val="tx1">
                  <a:lumMod val="50000"/>
                  <a:lumOff val="50000"/>
                </a:schemeClr>
              </a:buClr>
              <a:defRPr>
                <a:solidFill>
                  <a:srgbClr val="20252B"/>
                </a:solidFill>
                <a:latin typeface="Segoe UI" panose="020B0502040204020203" pitchFamily="34" charset="0"/>
                <a:ea typeface="Meiryo UI" panose="020B0604030504040204" pitchFamily="50" charset="-128"/>
              </a:defRPr>
            </a:lvl1pPr>
            <a:lvl2pPr>
              <a:defRPr>
                <a:solidFill>
                  <a:srgbClr val="20252B"/>
                </a:solidFill>
                <a:latin typeface="Segoe UI" panose="020B0502040204020203" pitchFamily="34" charset="0"/>
                <a:ea typeface="Meiryo UI" panose="020B0604030504040204" pitchFamily="50" charset="-128"/>
              </a:defRPr>
            </a:lvl2pPr>
            <a:lvl3pPr>
              <a:defRPr>
                <a:solidFill>
                  <a:srgbClr val="20252B"/>
                </a:solidFill>
                <a:latin typeface="Segoe UI" panose="020B0502040204020203" pitchFamily="34" charset="0"/>
                <a:ea typeface="Meiryo UI" panose="020B0604030504040204" pitchFamily="50" charset="-128"/>
              </a:defRPr>
            </a:lvl3pPr>
            <a:lvl4pPr>
              <a:defRPr>
                <a:solidFill>
                  <a:srgbClr val="20252B"/>
                </a:solidFill>
                <a:latin typeface="Segoe UI" panose="020B0502040204020203" pitchFamily="34" charset="0"/>
                <a:ea typeface="Meiryo UI" panose="020B0604030504040204" pitchFamily="50" charset="-128"/>
              </a:defRPr>
            </a:lvl4pPr>
            <a:lvl5pPr>
              <a:defRPr>
                <a:solidFill>
                  <a:srgbClr val="20252B"/>
                </a:solidFill>
                <a:latin typeface="Segoe UI" panose="020B0502040204020203" pitchFamily="34" charset="0"/>
                <a:ea typeface="Meiryo UI" panose="020B0604030504040204"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日付プレースホルダー 3">
            <a:extLst>
              <a:ext uri="{FF2B5EF4-FFF2-40B4-BE49-F238E27FC236}">
                <a16:creationId xmlns:a16="http://schemas.microsoft.com/office/drawing/2014/main" id="{8632E604-7E3F-471D-BE49-F81FE422C6BA}"/>
              </a:ext>
            </a:extLst>
          </p:cNvPr>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defRPr>
            </a:lvl1pPr>
          </a:lstStyle>
          <a:p>
            <a:r>
              <a:rPr lang="en-US" altLang="ja-JP" dirty="0"/>
              <a:t>11th July 2023</a:t>
            </a:r>
            <a:endParaRPr lang="ja-JP" altLang="en-US" dirty="0"/>
          </a:p>
        </p:txBody>
      </p:sp>
      <p:sp>
        <p:nvSpPr>
          <p:cNvPr id="9" name="フッター プレースホルダー 4">
            <a:extLst>
              <a:ext uri="{FF2B5EF4-FFF2-40B4-BE49-F238E27FC236}">
                <a16:creationId xmlns:a16="http://schemas.microsoft.com/office/drawing/2014/main" id="{294F0EEF-B47B-450F-9B4E-208847759D09}"/>
              </a:ext>
            </a:extLst>
          </p:cNvPr>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defRPr>
            </a:lvl1pPr>
          </a:lstStyle>
          <a:p>
            <a:pPr algn="l"/>
            <a:r>
              <a:rPr lang="en-US" altLang="ja-JP" dirty="0" err="1"/>
              <a:t>OpenChain</a:t>
            </a:r>
            <a:r>
              <a:rPr lang="en-US" altLang="ja-JP" dirty="0"/>
              <a:t> Japan Work Group</a:t>
            </a:r>
            <a:endParaRPr lang="ja-JP" altLang="en-US" dirty="0"/>
          </a:p>
        </p:txBody>
      </p:sp>
      <p:sp>
        <p:nvSpPr>
          <p:cNvPr id="10" name="スライド番号プレースホルダー 5">
            <a:extLst>
              <a:ext uri="{FF2B5EF4-FFF2-40B4-BE49-F238E27FC236}">
                <a16:creationId xmlns:a16="http://schemas.microsoft.com/office/drawing/2014/main" id="{D0956689-8E5F-4C66-A2AD-BDFE606A600A}"/>
              </a:ext>
            </a:extLst>
          </p:cNvPr>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mn-lt"/>
              </a:defRPr>
            </a:lvl1pPr>
          </a:lstStyle>
          <a:p>
            <a:fld id="{9E677C9D-2908-4B51-B245-D0108F3FAF17}" type="slidenum">
              <a:rPr lang="ja-JP" altLang="en-US" smtClean="0"/>
              <a:pPr/>
              <a:t>‹#›</a:t>
            </a:fld>
            <a:endParaRPr lang="ja-JP" altLang="en-US" dirty="0"/>
          </a:p>
        </p:txBody>
      </p:sp>
      <p:pic>
        <p:nvPicPr>
          <p:cNvPr id="11" name="Picture 2" descr="OpenChain">
            <a:hlinkClick r:id="rId2"/>
            <a:extLst>
              <a:ext uri="{FF2B5EF4-FFF2-40B4-BE49-F238E27FC236}">
                <a16:creationId xmlns:a16="http://schemas.microsoft.com/office/drawing/2014/main" id="{F82CF80B-CFED-4C23-8656-77A305B1E771}"/>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pic>
        <p:nvPicPr>
          <p:cNvPr id="14" name="図 13">
            <a:hlinkClick r:id="rId4"/>
            <a:extLst>
              <a:ext uri="{FF2B5EF4-FFF2-40B4-BE49-F238E27FC236}">
                <a16:creationId xmlns:a16="http://schemas.microsoft.com/office/drawing/2014/main" id="{02CE4921-8234-4A1A-8F40-1491476E74A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45061" y="6581775"/>
            <a:ext cx="762000" cy="142875"/>
          </a:xfrm>
          <a:prstGeom prst="rect">
            <a:avLst/>
          </a:prstGeom>
        </p:spPr>
      </p:pic>
    </p:spTree>
    <p:extLst>
      <p:ext uri="{BB962C8B-B14F-4D97-AF65-F5344CB8AC3E}">
        <p14:creationId xmlns:p14="http://schemas.microsoft.com/office/powerpoint/2010/main" val="3147373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bwMode="gray">
          <a:xfrm>
            <a:off x="880111" y="531580"/>
            <a:ext cx="10320000" cy="645269"/>
          </a:xfrm>
        </p:spPr>
        <p:txBody>
          <a:bodyPr/>
          <a:lstStyle>
            <a:lvl1pPr>
              <a:defRPr>
                <a:solidFill>
                  <a:srgbClr val="00849D"/>
                </a:solidFill>
              </a:defRPr>
            </a:lvl1pPr>
          </a:lstStyle>
          <a:p>
            <a:r>
              <a:rPr lang="ja-JP" altLang="en-US"/>
              <a:t>マスター タイトルの書式設定</a:t>
            </a:r>
            <a:endParaRPr lang="ja-JP" altLang="en-US" dirty="0"/>
          </a:p>
        </p:txBody>
      </p:sp>
      <p:sp>
        <p:nvSpPr>
          <p:cNvPr id="5" name="日付プレースホルダー 3">
            <a:extLst>
              <a:ext uri="{FF2B5EF4-FFF2-40B4-BE49-F238E27FC236}">
                <a16:creationId xmlns:a16="http://schemas.microsoft.com/office/drawing/2014/main" id="{BBF8DE1F-EFA7-41B5-82D7-2E1D51F5289C}"/>
              </a:ext>
            </a:extLst>
          </p:cNvPr>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defRPr>
            </a:lvl1pPr>
          </a:lstStyle>
          <a:p>
            <a:r>
              <a:rPr lang="en-US" altLang="ja-JP" dirty="0"/>
              <a:t>11th July 2023</a:t>
            </a:r>
            <a:endParaRPr lang="ja-JP" altLang="en-US" dirty="0"/>
          </a:p>
        </p:txBody>
      </p:sp>
      <p:sp>
        <p:nvSpPr>
          <p:cNvPr id="6" name="フッター プレースホルダー 4">
            <a:extLst>
              <a:ext uri="{FF2B5EF4-FFF2-40B4-BE49-F238E27FC236}">
                <a16:creationId xmlns:a16="http://schemas.microsoft.com/office/drawing/2014/main" id="{3E675245-0DF6-4FAC-B838-68D7CEFEF253}"/>
              </a:ext>
            </a:extLst>
          </p:cNvPr>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defRPr>
            </a:lvl1pPr>
          </a:lstStyle>
          <a:p>
            <a:pPr algn="l"/>
            <a:r>
              <a:rPr lang="en-US" altLang="ja-JP" dirty="0" err="1"/>
              <a:t>OpenChain</a:t>
            </a:r>
            <a:r>
              <a:rPr lang="en-US" altLang="ja-JP" dirty="0"/>
              <a:t> Japan Work Group</a:t>
            </a:r>
            <a:endParaRPr lang="ja-JP" altLang="en-US" dirty="0"/>
          </a:p>
        </p:txBody>
      </p:sp>
      <p:sp>
        <p:nvSpPr>
          <p:cNvPr id="7" name="スライド番号プレースホルダー 5">
            <a:extLst>
              <a:ext uri="{FF2B5EF4-FFF2-40B4-BE49-F238E27FC236}">
                <a16:creationId xmlns:a16="http://schemas.microsoft.com/office/drawing/2014/main" id="{37D32276-29BD-4FC9-8527-6B1115BE5209}"/>
              </a:ext>
            </a:extLst>
          </p:cNvPr>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mn-lt"/>
              </a:defRPr>
            </a:lvl1pPr>
          </a:lstStyle>
          <a:p>
            <a:fld id="{9E677C9D-2908-4B51-B245-D0108F3FAF17}" type="slidenum">
              <a:rPr lang="ja-JP" altLang="en-US" smtClean="0"/>
              <a:pPr/>
              <a:t>‹#›</a:t>
            </a:fld>
            <a:endParaRPr lang="ja-JP" altLang="en-US" dirty="0"/>
          </a:p>
        </p:txBody>
      </p:sp>
      <p:pic>
        <p:nvPicPr>
          <p:cNvPr id="8" name="Picture 2" descr="OpenChain">
            <a:hlinkClick r:id="rId2"/>
            <a:extLst>
              <a:ext uri="{FF2B5EF4-FFF2-40B4-BE49-F238E27FC236}">
                <a16:creationId xmlns:a16="http://schemas.microsoft.com/office/drawing/2014/main" id="{B1C3285F-1113-4B5F-AE35-B5D023B8AEC2}"/>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pic>
        <p:nvPicPr>
          <p:cNvPr id="10" name="図 9">
            <a:hlinkClick r:id="rId4"/>
            <a:extLst>
              <a:ext uri="{FF2B5EF4-FFF2-40B4-BE49-F238E27FC236}">
                <a16:creationId xmlns:a16="http://schemas.microsoft.com/office/drawing/2014/main" id="{1A1ED34C-5FDC-449F-81DF-F06F2764062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45061" y="6581775"/>
            <a:ext cx="762000" cy="142875"/>
          </a:xfrm>
          <a:prstGeom prst="rect">
            <a:avLst/>
          </a:prstGeom>
        </p:spPr>
      </p:pic>
    </p:spTree>
    <p:extLst>
      <p:ext uri="{BB962C8B-B14F-4D97-AF65-F5344CB8AC3E}">
        <p14:creationId xmlns:p14="http://schemas.microsoft.com/office/powerpoint/2010/main" val="3956134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白紙">
    <p:bg bwMode="gray">
      <p:bgPr>
        <a:solidFill>
          <a:schemeClr val="bg1"/>
        </a:solidFill>
        <a:effectLst/>
      </p:bgPr>
    </p:bg>
    <p:spTree>
      <p:nvGrpSpPr>
        <p:cNvPr id="1" name=""/>
        <p:cNvGrpSpPr/>
        <p:nvPr/>
      </p:nvGrpSpPr>
      <p:grpSpPr>
        <a:xfrm>
          <a:off x="0" y="0"/>
          <a:ext cx="0" cy="0"/>
          <a:chOff x="0" y="0"/>
          <a:chExt cx="0" cy="0"/>
        </a:xfrm>
      </p:grpSpPr>
      <p:sp>
        <p:nvSpPr>
          <p:cNvPr id="4" name="日付プレースホルダー 3">
            <a:extLst>
              <a:ext uri="{FF2B5EF4-FFF2-40B4-BE49-F238E27FC236}">
                <a16:creationId xmlns:a16="http://schemas.microsoft.com/office/drawing/2014/main" id="{0943AAB9-CEC0-42AA-B508-C217B18E5ADF}"/>
              </a:ext>
            </a:extLst>
          </p:cNvPr>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defRPr>
            </a:lvl1pPr>
          </a:lstStyle>
          <a:p>
            <a:r>
              <a:rPr lang="en-US" altLang="ja-JP" dirty="0"/>
              <a:t>11th July 2023</a:t>
            </a:r>
            <a:endParaRPr lang="ja-JP" altLang="en-US" dirty="0"/>
          </a:p>
        </p:txBody>
      </p:sp>
      <p:sp>
        <p:nvSpPr>
          <p:cNvPr id="5" name="フッター プレースホルダー 4">
            <a:extLst>
              <a:ext uri="{FF2B5EF4-FFF2-40B4-BE49-F238E27FC236}">
                <a16:creationId xmlns:a16="http://schemas.microsoft.com/office/drawing/2014/main" id="{926657D4-1346-4A5F-B0B2-85075586A75C}"/>
              </a:ext>
            </a:extLst>
          </p:cNvPr>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defRPr>
            </a:lvl1pPr>
          </a:lstStyle>
          <a:p>
            <a:pPr algn="l"/>
            <a:r>
              <a:rPr lang="en-US" altLang="ja-JP" dirty="0" err="1"/>
              <a:t>OpenChain</a:t>
            </a:r>
            <a:r>
              <a:rPr lang="en-US" altLang="ja-JP" dirty="0"/>
              <a:t> Japan Work Group</a:t>
            </a:r>
            <a:endParaRPr lang="ja-JP" altLang="en-US" dirty="0"/>
          </a:p>
        </p:txBody>
      </p:sp>
      <p:sp>
        <p:nvSpPr>
          <p:cNvPr id="6" name="スライド番号プレースホルダー 5">
            <a:extLst>
              <a:ext uri="{FF2B5EF4-FFF2-40B4-BE49-F238E27FC236}">
                <a16:creationId xmlns:a16="http://schemas.microsoft.com/office/drawing/2014/main" id="{16733117-0910-4DE3-A6AA-76ADDEC83E6C}"/>
              </a:ext>
            </a:extLst>
          </p:cNvPr>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mn-lt"/>
              </a:defRPr>
            </a:lvl1pPr>
          </a:lstStyle>
          <a:p>
            <a:fld id="{9E677C9D-2908-4B51-B245-D0108F3FAF17}" type="slidenum">
              <a:rPr lang="ja-JP" altLang="en-US" smtClean="0"/>
              <a:pPr/>
              <a:t>‹#›</a:t>
            </a:fld>
            <a:endParaRPr lang="ja-JP" altLang="en-US" dirty="0"/>
          </a:p>
        </p:txBody>
      </p:sp>
      <p:pic>
        <p:nvPicPr>
          <p:cNvPr id="7" name="Picture 2" descr="OpenChain">
            <a:hlinkClick r:id="rId2"/>
            <a:extLst>
              <a:ext uri="{FF2B5EF4-FFF2-40B4-BE49-F238E27FC236}">
                <a16:creationId xmlns:a16="http://schemas.microsoft.com/office/drawing/2014/main" id="{7F77829E-37F9-4347-8FA5-52B3EB486914}"/>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a:hlinkClick r:id="rId4"/>
            <a:extLst>
              <a:ext uri="{FF2B5EF4-FFF2-40B4-BE49-F238E27FC236}">
                <a16:creationId xmlns:a16="http://schemas.microsoft.com/office/drawing/2014/main" id="{425C0478-BA15-42BB-91DE-BC877914A20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45061" y="6581775"/>
            <a:ext cx="762000" cy="142875"/>
          </a:xfrm>
          <a:prstGeom prst="rect">
            <a:avLst/>
          </a:prstGeom>
        </p:spPr>
      </p:pic>
    </p:spTree>
    <p:extLst>
      <p:ext uri="{BB962C8B-B14F-4D97-AF65-F5344CB8AC3E}">
        <p14:creationId xmlns:p14="http://schemas.microsoft.com/office/powerpoint/2010/main" val="2932043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hyperlink" Target="https://www.openchainproject.org/"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hyperlink" Target="https://creativecommons.org/publicdomain/zero/1.0/" TargetMode="Externa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8.xml"/><Relationship Id="rId7" Type="http://schemas.openxmlformats.org/officeDocument/2006/relationships/hyperlink" Target="https://www.openchainproject.org/" TargetMode="Externa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10" Type="http://schemas.openxmlformats.org/officeDocument/2006/relationships/image" Target="../media/image2.png"/><Relationship Id="rId4" Type="http://schemas.openxmlformats.org/officeDocument/2006/relationships/slideLayout" Target="../slideLayouts/slideLayout9.xml"/><Relationship Id="rId9" Type="http://schemas.openxmlformats.org/officeDocument/2006/relationships/hyperlink" Target="https://creativecommons.org/publicdomain/zero/1.0/"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defRPr>
            </a:lvl1pPr>
          </a:lstStyle>
          <a:p>
            <a:r>
              <a:rPr lang="en-US" altLang="ja-JP" dirty="0"/>
              <a:t>11th July 2023</a:t>
            </a:r>
            <a:endParaRPr lang="ja-JP" altLang="en-US" dirty="0"/>
          </a:p>
        </p:txBody>
      </p:sp>
      <p:sp>
        <p:nvSpPr>
          <p:cNvPr id="5" name="フッター プレースホルダー 4"/>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defRPr>
            </a:lvl1pPr>
          </a:lstStyle>
          <a:p>
            <a:pPr algn="l"/>
            <a:r>
              <a:rPr lang="en-US" altLang="ja-JP" dirty="0" err="1"/>
              <a:t>OpenChain</a:t>
            </a:r>
            <a:r>
              <a:rPr lang="en-US" altLang="ja-JP" dirty="0"/>
              <a:t> Japan Work Group</a:t>
            </a:r>
            <a:endParaRPr lang="ja-JP" altLang="en-US" dirty="0"/>
          </a:p>
        </p:txBody>
      </p:sp>
      <p:sp>
        <p:nvSpPr>
          <p:cNvPr id="6" name="スライド番号プレースホルダー 5"/>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mn-lt"/>
              </a:defRPr>
            </a:lvl1pPr>
          </a:lstStyle>
          <a:p>
            <a:fld id="{9E677C9D-2908-4B51-B245-D0108F3FAF17}" type="slidenum">
              <a:rPr lang="ja-JP" altLang="en-US" smtClean="0"/>
              <a:pPr/>
              <a:t>‹#›</a:t>
            </a:fld>
            <a:endParaRPr lang="ja-JP" altLang="en-US" dirty="0"/>
          </a:p>
        </p:txBody>
      </p:sp>
      <p:pic>
        <p:nvPicPr>
          <p:cNvPr id="7" name="Picture 2" descr="OpenChain">
            <a:hlinkClick r:id="rId7"/>
            <a:extLst>
              <a:ext uri="{FF2B5EF4-FFF2-40B4-BE49-F238E27FC236}">
                <a16:creationId xmlns:a16="http://schemas.microsoft.com/office/drawing/2014/main" id="{B86BDE20-A2B4-46FF-B186-470EAF27DC00}"/>
              </a:ext>
            </a:extLst>
          </p:cNvPr>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sp>
        <p:nvSpPr>
          <p:cNvPr id="8" name="スライド番号プレースホルダー 5">
            <a:extLst>
              <a:ext uri="{FF2B5EF4-FFF2-40B4-BE49-F238E27FC236}">
                <a16:creationId xmlns:a16="http://schemas.microsoft.com/office/drawing/2014/main" id="{800FF88C-63DF-4AC1-8EF8-B40F8AE813CE}"/>
              </a:ext>
            </a:extLst>
          </p:cNvPr>
          <p:cNvSpPr txBox="1">
            <a:spLocks/>
          </p:cNvSpPr>
          <p:nvPr userDrawn="1"/>
        </p:nvSpPr>
        <p:spPr>
          <a:xfrm>
            <a:off x="1331340" y="6526212"/>
            <a:ext cx="5326636" cy="250826"/>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200" dirty="0">
                <a:solidFill>
                  <a:schemeClr val="tx1"/>
                </a:solidFill>
              </a:rPr>
              <a:t>This slide is licensed under </a:t>
            </a:r>
            <a:r>
              <a:rPr lang="en-US" altLang="ja-JP" sz="1200" dirty="0">
                <a:solidFill>
                  <a:schemeClr val="tx1"/>
                </a:solidFill>
                <a:hlinkClick r:id="rId9"/>
              </a:rPr>
              <a:t>the Creative Commons Zero 1.0 Universal </a:t>
            </a:r>
            <a:endParaRPr lang="ja-JP" altLang="en-US" sz="1200" dirty="0">
              <a:solidFill>
                <a:schemeClr val="tx1"/>
              </a:solidFill>
            </a:endParaRPr>
          </a:p>
        </p:txBody>
      </p:sp>
      <p:pic>
        <p:nvPicPr>
          <p:cNvPr id="10" name="図 9">
            <a:hlinkClick r:id="rId9"/>
            <a:extLst>
              <a:ext uri="{FF2B5EF4-FFF2-40B4-BE49-F238E27FC236}">
                <a16:creationId xmlns:a16="http://schemas.microsoft.com/office/drawing/2014/main" id="{990653F4-6A30-4AFF-A0FC-188BA6FF6C2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345061" y="6581775"/>
            <a:ext cx="762000" cy="142875"/>
          </a:xfrm>
          <a:prstGeom prst="rect">
            <a:avLst/>
          </a:prstGeom>
        </p:spPr>
      </p:pic>
    </p:spTree>
    <p:extLst>
      <p:ext uri="{BB962C8B-B14F-4D97-AF65-F5344CB8AC3E}">
        <p14:creationId xmlns:p14="http://schemas.microsoft.com/office/powerpoint/2010/main" val="17918232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 id="2147483660" r:id="rId5"/>
  </p:sldLayoutIdLst>
  <p:hf hdr="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361475" name="Rectangle 3"/>
          <p:cNvSpPr>
            <a:spLocks noGrp="1" noChangeArrowheads="1"/>
          </p:cNvSpPr>
          <p:nvPr>
            <p:ph type="body" idx="1"/>
          </p:nvPr>
        </p:nvSpPr>
        <p:spPr bwMode="gray">
          <a:xfrm>
            <a:off x="311151" y="1349829"/>
            <a:ext cx="11527367" cy="5233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marL="478355" lvl="0" indent="-478355" algn="l" defTabSz="1079473" rtl="0" eaLnBrk="1" fontAlgn="ctr" hangingPunct="1">
              <a:lnSpc>
                <a:spcPct val="100000"/>
              </a:lnSpc>
              <a:spcBef>
                <a:spcPts val="0"/>
              </a:spcBef>
              <a:spcAft>
                <a:spcPts val="400"/>
              </a:spcAft>
              <a:buClr>
                <a:srgbClr val="A30B1A"/>
              </a:buClr>
              <a:buFont typeface="Wingdings" pitchFamily="2" charset="2"/>
              <a:buChar char="n"/>
            </a:pPr>
            <a:r>
              <a:rPr lang="ja-JP" altLang="en-US" dirty="0"/>
              <a:t>第１レベル第１レベル第１レベル第１レベル</a:t>
            </a:r>
          </a:p>
          <a:p>
            <a:pPr marL="833946" lvl="1" indent="-476239" algn="l" defTabSz="1079473" rtl="0" eaLnBrk="1" fontAlgn="ctr" hangingPunct="1">
              <a:lnSpc>
                <a:spcPct val="100000"/>
              </a:lnSpc>
              <a:spcBef>
                <a:spcPts val="0"/>
              </a:spcBef>
              <a:spcAft>
                <a:spcPts val="400"/>
              </a:spcAft>
              <a:buClr>
                <a:srgbClr val="87867E"/>
              </a:buClr>
              <a:buFont typeface="Wingdings" pitchFamily="2" charset="2"/>
              <a:buChar char="n"/>
            </a:pPr>
            <a:r>
              <a:rPr lang="ja-JP" altLang="en-US" dirty="0"/>
              <a:t>第２レベル第２レベル第２レベル第２レベル</a:t>
            </a:r>
          </a:p>
          <a:p>
            <a:pPr marL="1075240" lvl="2" indent="-359824" algn="l" defTabSz="1079473" rtl="0" eaLnBrk="1" fontAlgn="ctr" hangingPunct="1">
              <a:lnSpc>
                <a:spcPct val="100000"/>
              </a:lnSpc>
              <a:spcBef>
                <a:spcPts val="0"/>
              </a:spcBef>
              <a:spcAft>
                <a:spcPts val="400"/>
              </a:spcAft>
              <a:buClr>
                <a:srgbClr val="808080"/>
              </a:buClr>
              <a:buFont typeface="Wingdings" panose="05000000000000000000" pitchFamily="2" charset="2"/>
              <a:buChar char="l"/>
            </a:pPr>
            <a:r>
              <a:rPr lang="ja-JP" altLang="en-US" dirty="0"/>
              <a:t>第３レベル第３レベル第３レベル第３レベル第３レベル</a:t>
            </a:r>
          </a:p>
          <a:p>
            <a:pPr marL="1318651" lvl="3" indent="-366175" algn="l" defTabSz="1079473" rtl="0" eaLnBrk="1" fontAlgn="base" hangingPunct="1">
              <a:lnSpc>
                <a:spcPct val="100000"/>
              </a:lnSpc>
              <a:spcBef>
                <a:spcPts val="0"/>
              </a:spcBef>
              <a:spcAft>
                <a:spcPts val="400"/>
              </a:spcAft>
              <a:buClr>
                <a:srgbClr val="87867E"/>
              </a:buClr>
              <a:buSzPct val="100000"/>
              <a:buFont typeface="Arial" panose="020B0604020202020204" pitchFamily="34" charset="0"/>
              <a:buChar char="•"/>
            </a:pPr>
            <a:r>
              <a:rPr lang="ja-JP" altLang="en-US" dirty="0"/>
              <a:t>第４レベル第４レベル第４レベル第４レベル第４レベル第４レベル第４レベル第４レベル第４レベル第４レベル第４レベル第４レベル第４レベル第４レベル第４レベル第４レベル第４レベル第４レベル</a:t>
            </a:r>
          </a:p>
        </p:txBody>
      </p:sp>
      <p:sp>
        <p:nvSpPr>
          <p:cNvPr id="361476" name="Rectangle 4"/>
          <p:cNvSpPr>
            <a:spLocks noGrp="1" noChangeArrowheads="1"/>
          </p:cNvSpPr>
          <p:nvPr>
            <p:ph type="title"/>
          </p:nvPr>
        </p:nvSpPr>
        <p:spPr bwMode="gray">
          <a:xfrm>
            <a:off x="311151" y="531580"/>
            <a:ext cx="10320000" cy="645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28600" rIns="0" bIns="228600" numCol="1" anchor="ctr" anchorCtr="0" compatLnSpc="1">
            <a:prstTxWarp prst="textNoShape">
              <a:avLst/>
            </a:prstTxWarp>
          </a:bodyPr>
          <a:lstStyle/>
          <a:p>
            <a:pPr lvl="0"/>
            <a:r>
              <a:rPr lang="ja-JP" altLang="en-US" dirty="0"/>
              <a:t>マスタ タイトルの書式設定</a:t>
            </a:r>
            <a:r>
              <a:rPr lang="en-US" altLang="ja-JP" dirty="0"/>
              <a:t>Master Titles</a:t>
            </a:r>
            <a:endParaRPr lang="ja-JP" altLang="en-US" dirty="0"/>
          </a:p>
        </p:txBody>
      </p:sp>
      <p:grpSp>
        <p:nvGrpSpPr>
          <p:cNvPr id="4" name="グループ化 3">
            <a:extLst>
              <a:ext uri="{FF2B5EF4-FFF2-40B4-BE49-F238E27FC236}">
                <a16:creationId xmlns:a16="http://schemas.microsoft.com/office/drawing/2014/main" id="{9DE43666-CBD0-4663-81FB-E3DE69B2951E}"/>
              </a:ext>
            </a:extLst>
          </p:cNvPr>
          <p:cNvGrpSpPr/>
          <p:nvPr userDrawn="1"/>
        </p:nvGrpSpPr>
        <p:grpSpPr>
          <a:xfrm>
            <a:off x="466" y="6766845"/>
            <a:ext cx="12191535" cy="100800"/>
            <a:chOff x="0" y="4968000"/>
            <a:chExt cx="9143651" cy="75600"/>
          </a:xfrm>
        </p:grpSpPr>
        <p:sp>
          <p:nvSpPr>
            <p:cNvPr id="3" name="正方形/長方形 2">
              <a:extLst>
                <a:ext uri="{FF2B5EF4-FFF2-40B4-BE49-F238E27FC236}">
                  <a16:creationId xmlns:a16="http://schemas.microsoft.com/office/drawing/2014/main" id="{0D7D13A5-8AC8-49C3-8334-1CDF3500CE69}"/>
                </a:ext>
              </a:extLst>
            </p:cNvPr>
            <p:cNvSpPr/>
            <p:nvPr userDrawn="1"/>
          </p:nvSpPr>
          <p:spPr bwMode="gray">
            <a:xfrm>
              <a:off x="3060435" y="4968000"/>
              <a:ext cx="3020400" cy="75600"/>
            </a:xfrm>
            <a:prstGeom prst="rect">
              <a:avLst/>
            </a:prstGeom>
            <a:solidFill>
              <a:srgbClr val="00849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sp>
          <p:nvSpPr>
            <p:cNvPr id="10" name="正方形/長方形 9">
              <a:extLst>
                <a:ext uri="{FF2B5EF4-FFF2-40B4-BE49-F238E27FC236}">
                  <a16:creationId xmlns:a16="http://schemas.microsoft.com/office/drawing/2014/main" id="{AA8E88D7-7C6D-4E86-8674-B79424CCE565}"/>
                </a:ext>
              </a:extLst>
            </p:cNvPr>
            <p:cNvSpPr/>
            <p:nvPr userDrawn="1"/>
          </p:nvSpPr>
          <p:spPr bwMode="gray">
            <a:xfrm>
              <a:off x="0" y="4968000"/>
              <a:ext cx="3020400" cy="75600"/>
            </a:xfrm>
            <a:prstGeom prst="rect">
              <a:avLst/>
            </a:prstGeom>
            <a:solidFill>
              <a:srgbClr val="E65A2A"/>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sp>
          <p:nvSpPr>
            <p:cNvPr id="11" name="正方形/長方形 10">
              <a:extLst>
                <a:ext uri="{FF2B5EF4-FFF2-40B4-BE49-F238E27FC236}">
                  <a16:creationId xmlns:a16="http://schemas.microsoft.com/office/drawing/2014/main" id="{494FB967-6357-4E9E-8385-698BFBCCA47A}"/>
                </a:ext>
              </a:extLst>
            </p:cNvPr>
            <p:cNvSpPr/>
            <p:nvPr userDrawn="1"/>
          </p:nvSpPr>
          <p:spPr bwMode="gray">
            <a:xfrm>
              <a:off x="6123251" y="4968000"/>
              <a:ext cx="3020400" cy="75600"/>
            </a:xfrm>
            <a:prstGeom prst="rect">
              <a:avLst/>
            </a:prstGeom>
            <a:solidFill>
              <a:srgbClr val="00B4C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grpSp>
      <p:sp>
        <p:nvSpPr>
          <p:cNvPr id="12" name="日付プレースホルダー 3">
            <a:extLst>
              <a:ext uri="{FF2B5EF4-FFF2-40B4-BE49-F238E27FC236}">
                <a16:creationId xmlns:a16="http://schemas.microsoft.com/office/drawing/2014/main" id="{566B6DC1-78D8-40F1-939F-35D5BB6407CC}"/>
              </a:ext>
            </a:extLst>
          </p:cNvPr>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defRPr>
            </a:lvl1pPr>
          </a:lstStyle>
          <a:p>
            <a:r>
              <a:rPr lang="en-US" altLang="ja-JP" dirty="0"/>
              <a:t>11th July 2023</a:t>
            </a:r>
            <a:endParaRPr lang="ja-JP" altLang="en-US" dirty="0"/>
          </a:p>
        </p:txBody>
      </p:sp>
      <p:sp>
        <p:nvSpPr>
          <p:cNvPr id="13" name="フッター プレースホルダー 4">
            <a:extLst>
              <a:ext uri="{FF2B5EF4-FFF2-40B4-BE49-F238E27FC236}">
                <a16:creationId xmlns:a16="http://schemas.microsoft.com/office/drawing/2014/main" id="{7376C2FA-B686-4995-9265-755FB52A54F7}"/>
              </a:ext>
            </a:extLst>
          </p:cNvPr>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defRPr>
            </a:lvl1pPr>
          </a:lstStyle>
          <a:p>
            <a:pPr algn="l"/>
            <a:r>
              <a:rPr lang="en-US" altLang="ja-JP" dirty="0" err="1"/>
              <a:t>OpenChain</a:t>
            </a:r>
            <a:r>
              <a:rPr lang="en-US" altLang="ja-JP" dirty="0"/>
              <a:t> Japan Work Group</a:t>
            </a:r>
            <a:endParaRPr lang="ja-JP" altLang="en-US" dirty="0"/>
          </a:p>
        </p:txBody>
      </p:sp>
      <p:sp>
        <p:nvSpPr>
          <p:cNvPr id="14" name="スライド番号プレースホルダー 5">
            <a:extLst>
              <a:ext uri="{FF2B5EF4-FFF2-40B4-BE49-F238E27FC236}">
                <a16:creationId xmlns:a16="http://schemas.microsoft.com/office/drawing/2014/main" id="{28816D43-3DCB-4994-8EA9-332292143274}"/>
              </a:ext>
            </a:extLst>
          </p:cNvPr>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mn-lt"/>
              </a:defRPr>
            </a:lvl1pPr>
          </a:lstStyle>
          <a:p>
            <a:fld id="{9E677C9D-2908-4B51-B245-D0108F3FAF17}" type="slidenum">
              <a:rPr lang="ja-JP" altLang="en-US" smtClean="0"/>
              <a:pPr/>
              <a:t>‹#›</a:t>
            </a:fld>
            <a:endParaRPr lang="ja-JP" altLang="en-US" dirty="0"/>
          </a:p>
        </p:txBody>
      </p:sp>
      <p:pic>
        <p:nvPicPr>
          <p:cNvPr id="15" name="Picture 2" descr="OpenChain">
            <a:hlinkClick r:id="rId7"/>
            <a:extLst>
              <a:ext uri="{FF2B5EF4-FFF2-40B4-BE49-F238E27FC236}">
                <a16:creationId xmlns:a16="http://schemas.microsoft.com/office/drawing/2014/main" id="{69AED25A-78CF-4A48-9AB4-762449140FA1}"/>
              </a:ext>
            </a:extLst>
          </p:cNvPr>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sp>
        <p:nvSpPr>
          <p:cNvPr id="16" name="スライド番号プレースホルダー 5">
            <a:extLst>
              <a:ext uri="{FF2B5EF4-FFF2-40B4-BE49-F238E27FC236}">
                <a16:creationId xmlns:a16="http://schemas.microsoft.com/office/drawing/2014/main" id="{46D1EB76-EF85-49E3-A6E0-FE40D9B79CC2}"/>
              </a:ext>
            </a:extLst>
          </p:cNvPr>
          <p:cNvSpPr txBox="1">
            <a:spLocks/>
          </p:cNvSpPr>
          <p:nvPr userDrawn="1"/>
        </p:nvSpPr>
        <p:spPr>
          <a:xfrm>
            <a:off x="1331339" y="6526212"/>
            <a:ext cx="5651847" cy="250826"/>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200" dirty="0">
                <a:solidFill>
                  <a:schemeClr val="tx1"/>
                </a:solidFill>
              </a:rPr>
              <a:t>This slide is licensed under </a:t>
            </a:r>
            <a:r>
              <a:rPr lang="en-US" altLang="ja-JP" sz="1200" dirty="0">
                <a:solidFill>
                  <a:schemeClr val="tx1"/>
                </a:solidFill>
                <a:hlinkClick r:id="rId9"/>
              </a:rPr>
              <a:t>the Creative Commons Zero 1.0 Universal </a:t>
            </a:r>
            <a:endParaRPr lang="ja-JP" altLang="en-US" sz="1200" dirty="0">
              <a:solidFill>
                <a:schemeClr val="tx1"/>
              </a:solidFill>
            </a:endParaRPr>
          </a:p>
        </p:txBody>
      </p:sp>
      <p:pic>
        <p:nvPicPr>
          <p:cNvPr id="17" name="図 16">
            <a:hlinkClick r:id="rId9"/>
            <a:extLst>
              <a:ext uri="{FF2B5EF4-FFF2-40B4-BE49-F238E27FC236}">
                <a16:creationId xmlns:a16="http://schemas.microsoft.com/office/drawing/2014/main" id="{FD2EDA42-C61B-455F-8FFE-0BD4898BC29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345061" y="6581775"/>
            <a:ext cx="762000" cy="142875"/>
          </a:xfrm>
          <a:prstGeom prst="rect">
            <a:avLst/>
          </a:prstGeom>
        </p:spPr>
      </p:pic>
    </p:spTree>
    <p:extLst>
      <p:ext uri="{BB962C8B-B14F-4D97-AF65-F5344CB8AC3E}">
        <p14:creationId xmlns:p14="http://schemas.microsoft.com/office/powerpoint/2010/main" val="226001102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Lst>
  <p:hf hdr="0"/>
  <p:txStyles>
    <p:titleStyle>
      <a:lvl1pPr algn="l" rtl="0" eaLnBrk="1" fontAlgn="ctr" hangingPunct="1">
        <a:lnSpc>
          <a:spcPct val="90000"/>
        </a:lnSpc>
        <a:spcBef>
          <a:spcPct val="0"/>
        </a:spcBef>
        <a:spcAft>
          <a:spcPct val="0"/>
        </a:spcAft>
        <a:defRPr kumimoji="1" sz="3733" b="0" baseline="0">
          <a:solidFill>
            <a:srgbClr val="00849D"/>
          </a:solidFill>
          <a:latin typeface="Segoe UI" panose="020B0502040204020203" pitchFamily="34" charset="0"/>
          <a:ea typeface="Meiryo UI" panose="020B0604030504040204" pitchFamily="50" charset="-128"/>
          <a:cs typeface="+mj-cs"/>
        </a:defRPr>
      </a:lvl1pPr>
      <a:lvl2pPr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2pPr>
      <a:lvl3pPr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3pPr>
      <a:lvl4pPr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4pPr>
      <a:lvl5pPr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5pPr>
      <a:lvl6pPr marL="609585"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6pPr>
      <a:lvl7pPr marL="1219170"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7pPr>
      <a:lvl8pPr marL="1828754"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8pPr>
      <a:lvl9pPr marL="2438339"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9pPr>
    </p:titleStyle>
    <p:body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dirty="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dirty="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dirty="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dirty="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chemeClr val="tx1"/>
          </a:solidFill>
          <a:latin typeface="+mn-lt"/>
          <a:ea typeface="+mn-ea"/>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p:bodyStyle>
    <p:otherStyle>
      <a:defPPr>
        <a:defRPr lang="ja-JP"/>
      </a:defPPr>
      <a:lvl1pPr marL="0" algn="l" defTabSz="1219170" rtl="0" eaLnBrk="1" latinLnBrk="0" hangingPunct="1">
        <a:defRPr kumimoji="1" sz="2400" kern="1200">
          <a:solidFill>
            <a:schemeClr val="tx1"/>
          </a:solidFill>
          <a:latin typeface="+mn-lt"/>
          <a:ea typeface="+mn-ea"/>
          <a:cs typeface="+mn-cs"/>
        </a:defRPr>
      </a:lvl1pPr>
      <a:lvl2pPr marL="609585" algn="l" defTabSz="1219170" rtl="0" eaLnBrk="1" latinLnBrk="0" hangingPunct="1">
        <a:defRPr kumimoji="1" sz="2400" kern="1200">
          <a:solidFill>
            <a:schemeClr val="tx1"/>
          </a:solidFill>
          <a:latin typeface="+mn-lt"/>
          <a:ea typeface="+mn-ea"/>
          <a:cs typeface="+mn-cs"/>
        </a:defRPr>
      </a:lvl2pPr>
      <a:lvl3pPr marL="1219170" algn="l" defTabSz="1219170" rtl="0" eaLnBrk="1" latinLnBrk="0" hangingPunct="1">
        <a:defRPr kumimoji="1" sz="2400" kern="1200">
          <a:solidFill>
            <a:schemeClr val="tx1"/>
          </a:solidFill>
          <a:latin typeface="+mn-lt"/>
          <a:ea typeface="+mn-ea"/>
          <a:cs typeface="+mn-cs"/>
        </a:defRPr>
      </a:lvl3pPr>
      <a:lvl4pPr marL="1828754" algn="l" defTabSz="1219170" rtl="0" eaLnBrk="1" latinLnBrk="0" hangingPunct="1">
        <a:defRPr kumimoji="1" sz="2400" kern="1200">
          <a:solidFill>
            <a:schemeClr val="tx1"/>
          </a:solidFill>
          <a:latin typeface="+mn-lt"/>
          <a:ea typeface="+mn-ea"/>
          <a:cs typeface="+mn-cs"/>
        </a:defRPr>
      </a:lvl4pPr>
      <a:lvl5pPr marL="2438339" algn="l" defTabSz="1219170" rtl="0" eaLnBrk="1" latinLnBrk="0" hangingPunct="1">
        <a:defRPr kumimoji="1" sz="2400" kern="1200">
          <a:solidFill>
            <a:schemeClr val="tx1"/>
          </a:solidFill>
          <a:latin typeface="+mn-lt"/>
          <a:ea typeface="+mn-ea"/>
          <a:cs typeface="+mn-cs"/>
        </a:defRPr>
      </a:lvl5pPr>
      <a:lvl6pPr marL="3047924" algn="l" defTabSz="1219170" rtl="0" eaLnBrk="1" latinLnBrk="0" hangingPunct="1">
        <a:defRPr kumimoji="1" sz="2400" kern="1200">
          <a:solidFill>
            <a:schemeClr val="tx1"/>
          </a:solidFill>
          <a:latin typeface="+mn-lt"/>
          <a:ea typeface="+mn-ea"/>
          <a:cs typeface="+mn-cs"/>
        </a:defRPr>
      </a:lvl6pPr>
      <a:lvl7pPr marL="3657509" algn="l" defTabSz="1219170" rtl="0" eaLnBrk="1" latinLnBrk="0" hangingPunct="1">
        <a:defRPr kumimoji="1" sz="2400" kern="1200">
          <a:solidFill>
            <a:schemeClr val="tx1"/>
          </a:solidFill>
          <a:latin typeface="+mn-lt"/>
          <a:ea typeface="+mn-ea"/>
          <a:cs typeface="+mn-cs"/>
        </a:defRPr>
      </a:lvl7pPr>
      <a:lvl8pPr marL="4267093" algn="l" defTabSz="1219170" rtl="0" eaLnBrk="1" latinLnBrk="0" hangingPunct="1">
        <a:defRPr kumimoji="1" sz="2400" kern="1200">
          <a:solidFill>
            <a:schemeClr val="tx1"/>
          </a:solidFill>
          <a:latin typeface="+mn-lt"/>
          <a:ea typeface="+mn-ea"/>
          <a:cs typeface="+mn-cs"/>
        </a:defRPr>
      </a:lvl8pPr>
      <a:lvl9pPr marL="4876678" algn="l" defTabSz="1219170" rtl="0" eaLnBrk="1" latinLnBrk="0" hangingPunct="1">
        <a:defRPr kumimoji="1"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16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hyperlink" Target="https://www.openchainproject.org/get-started" TargetMode="External"/><Relationship Id="rId2" Type="http://schemas.openxmlformats.org/officeDocument/2006/relationships/hyperlink" Target="https://www.openchainproject.org/license-compliance" TargetMode="Externa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hyperlink" Target="https://www.openchainproject.org/resource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openchainproject.org/checklist-iso-5230-2020" TargetMode="External"/><Relationship Id="rId5" Type="http://schemas.openxmlformats.org/officeDocument/2006/relationships/image" Target="../media/image14.png"/><Relationship Id="rId4" Type="http://schemas.openxmlformats.org/officeDocument/2006/relationships/hyperlink" Target="https://www.openchainproject.org/partner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hyperlink" Target="https://www.openchainproject.org/featured/2020/12/15/toyota-iso-5230" TargetMode="External"/><Relationship Id="rId4" Type="http://schemas.openxmlformats.org/officeDocument/2006/relationships/hyperlink" Target="https://www.iso.org/standard/81039.html"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openchainproject.org/news"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www.openchainproject.org/news"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www.openchainproject.org/community-of-conformance"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hyperlink" Target="https://lists.openchainproject.org/g/telco" TargetMode="External"/><Relationship Id="rId3" Type="http://schemas.openxmlformats.org/officeDocument/2006/relationships/image" Target="../media/image20.png"/><Relationship Id="rId7" Type="http://schemas.openxmlformats.org/officeDocument/2006/relationships/hyperlink" Target="https://groups.io/g/oss-based-compliance-tooling" TargetMode="External"/><Relationship Id="rId12"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groups.io/g/openchain-automotive-work-group" TargetMode="External"/><Relationship Id="rId11" Type="http://schemas.openxmlformats.org/officeDocument/2006/relationships/hyperlink" Target="https://lists.openchainproject.org/g/partners" TargetMode="External"/><Relationship Id="rId5" Type="http://schemas.openxmlformats.org/officeDocument/2006/relationships/hyperlink" Target="https://lists.openchainproject.org/g/main" TargetMode="External"/><Relationship Id="rId10" Type="http://schemas.openxmlformats.org/officeDocument/2006/relationships/hyperlink" Target="https://lists.openchainproject.org/g/specification" TargetMode="External"/><Relationship Id="rId4" Type="http://schemas.openxmlformats.org/officeDocument/2006/relationships/image" Target="../media/image21.png"/><Relationship Id="rId9" Type="http://schemas.openxmlformats.org/officeDocument/2006/relationships/hyperlink" Target="https://lists.openchainproject.org/g/education"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3.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hyperlink" Target="https://www.openchainproject.org/partners" TargetMode="External"/><Relationship Id="rId4" Type="http://schemas.openxmlformats.org/officeDocument/2006/relationships/image" Target="../media/image23.png"/><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hyperlink" Target="https://www.openchainproject.org/community-of-conformance" TargetMode="External"/><Relationship Id="rId4" Type="http://schemas.openxmlformats.org/officeDocument/2006/relationships/hyperlink" Target="https://www.iso.org/standard/86450.html"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openchainproject.org/news" TargetMode="External"/><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5.tmp"/><Relationship Id="rId7" Type="http://schemas.openxmlformats.org/officeDocument/2006/relationships/image" Target="../media/image39.tmp"/><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8.tmp"/><Relationship Id="rId5" Type="http://schemas.openxmlformats.org/officeDocument/2006/relationships/image" Target="../media/image37.png"/><Relationship Id="rId4" Type="http://schemas.openxmlformats.org/officeDocument/2006/relationships/image" Target="../media/image36.tmp"/></Relationships>
</file>

<file path=ppt/slides/_rels/slide2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hyperlink" Target="https://github.com/OpenChain-Project/OpenChain-JWG/tree/master/CaseStudy/OpenChain_Industry_Survey/2023" TargetMode="Externa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hyperlink" Target="mailto:japan-sg-faq@lists.openchainproject.org" TargetMode="External"/><Relationship Id="rId3" Type="http://schemas.openxmlformats.org/officeDocument/2006/relationships/hyperlink" Target="https://openchain-project.github.io/OpenChain-JWG/" TargetMode="External"/><Relationship Id="rId7" Type="http://schemas.openxmlformats.org/officeDocument/2006/relationships/hyperlink" Target="mailto:japan-sg-automation+subscribe@lists.openchainproject.org"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hyperlink" Target="mailto:japan-sg-planning+subscribe@lists.openchainproject.org" TargetMode="External"/><Relationship Id="rId5" Type="http://schemas.openxmlformats.org/officeDocument/2006/relationships/hyperlink" Target="mailto:japan-sg-sbom+subscribe@lists.openchainproject.org" TargetMode="External"/><Relationship Id="rId10" Type="http://schemas.openxmlformats.org/officeDocument/2006/relationships/image" Target="../media/image43.png"/><Relationship Id="rId4" Type="http://schemas.openxmlformats.org/officeDocument/2006/relationships/hyperlink" Target="mailto:japan-wg+subscribe@lists.openchainproject.org" TargetMode="External"/><Relationship Id="rId9" Type="http://schemas.openxmlformats.org/officeDocument/2006/relationships/hyperlink" Target="https://join.slack.com/t/openchain-japanwg/shared_invite/zt-ijsyy1z4-NQj9Fty9BSNLL3d1YyNkfQ"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hyperlink" Target="https://www.linuxfoundation.org/"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960E03-66BB-49A0-ADC4-E31E53A2451E}"/>
              </a:ext>
            </a:extLst>
          </p:cNvPr>
          <p:cNvSpPr>
            <a:spLocks noGrp="1"/>
          </p:cNvSpPr>
          <p:nvPr>
            <p:ph type="ctrTitle"/>
          </p:nvPr>
        </p:nvSpPr>
        <p:spPr>
          <a:xfrm>
            <a:off x="320387" y="3972491"/>
            <a:ext cx="11545568" cy="874757"/>
          </a:xfrm>
        </p:spPr>
        <p:txBody>
          <a:bodyPr/>
          <a:lstStyle/>
          <a:p>
            <a:r>
              <a:rPr lang="en-US" altLang="ja-JP" sz="3600" b="1" dirty="0">
                <a:cs typeface="Segoe UI" panose="020B0502040204020203" pitchFamily="34" charset="0"/>
              </a:rPr>
              <a:t>OpenChain</a:t>
            </a:r>
            <a:r>
              <a:rPr lang="ja-JP" altLang="en-US" sz="3600" b="1" dirty="0">
                <a:latin typeface="游ゴシック" panose="020B0400000000000000" pitchFamily="50" charset="-128"/>
                <a:ea typeface="游ゴシック" panose="020B0400000000000000" pitchFamily="50" charset="-128"/>
              </a:rPr>
              <a:t>プロジェクト紹介</a:t>
            </a:r>
            <a:endParaRPr kumimoji="1" lang="ja-JP" altLang="en-US" sz="3600" b="1" dirty="0">
              <a:latin typeface="游ゴシック" panose="020B0400000000000000" pitchFamily="50" charset="-128"/>
              <a:ea typeface="游ゴシック" panose="020B0400000000000000" pitchFamily="50" charset="-128"/>
            </a:endParaRPr>
          </a:p>
        </p:txBody>
      </p:sp>
      <p:sp>
        <p:nvSpPr>
          <p:cNvPr id="3" name="字幕 2">
            <a:extLst>
              <a:ext uri="{FF2B5EF4-FFF2-40B4-BE49-F238E27FC236}">
                <a16:creationId xmlns:a16="http://schemas.microsoft.com/office/drawing/2014/main" id="{D659F614-E6B1-453D-84F7-53F4918C03AA}"/>
              </a:ext>
            </a:extLst>
          </p:cNvPr>
          <p:cNvSpPr>
            <a:spLocks noGrp="1"/>
          </p:cNvSpPr>
          <p:nvPr>
            <p:ph type="subTitle" idx="1"/>
          </p:nvPr>
        </p:nvSpPr>
        <p:spPr>
          <a:xfrm>
            <a:off x="310091" y="4905807"/>
            <a:ext cx="11546627" cy="1144011"/>
          </a:xfrm>
        </p:spPr>
        <p:txBody>
          <a:bodyPr/>
          <a:lstStyle/>
          <a:p>
            <a:pPr marL="0" indent="0">
              <a:buNone/>
            </a:pPr>
            <a:r>
              <a:rPr kumimoji="1" lang="en-US" altLang="ja-JP">
                <a:solidFill>
                  <a:schemeClr val="tx1">
                    <a:lumMod val="75000"/>
                    <a:lumOff val="25000"/>
                  </a:schemeClr>
                </a:solidFill>
                <a:cs typeface="Segoe UI" panose="020B0502040204020203" pitchFamily="34" charset="0"/>
              </a:rPr>
              <a:t>2024.2.28</a:t>
            </a:r>
            <a:endParaRPr kumimoji="1" lang="en-US" altLang="ja-JP" dirty="0">
              <a:solidFill>
                <a:schemeClr val="tx1">
                  <a:lumMod val="75000"/>
                  <a:lumOff val="25000"/>
                </a:schemeClr>
              </a:solidFill>
              <a:cs typeface="Segoe UI" panose="020B0502040204020203" pitchFamily="34" charset="0"/>
            </a:endParaRPr>
          </a:p>
          <a:p>
            <a:pPr marL="0" indent="0">
              <a:buNone/>
            </a:pPr>
            <a:r>
              <a:rPr kumimoji="1" lang="en-US" altLang="ja-JP" dirty="0">
                <a:solidFill>
                  <a:schemeClr val="tx1">
                    <a:lumMod val="75000"/>
                    <a:lumOff val="25000"/>
                  </a:schemeClr>
                </a:solidFill>
                <a:cs typeface="Segoe UI" panose="020B0502040204020203" pitchFamily="34" charset="0"/>
              </a:rPr>
              <a:t>OpenChain Japan Work Group</a:t>
            </a:r>
          </a:p>
        </p:txBody>
      </p:sp>
      <p:sp>
        <p:nvSpPr>
          <p:cNvPr id="5" name="スライド番号プレースホルダー 5">
            <a:extLst>
              <a:ext uri="{FF2B5EF4-FFF2-40B4-BE49-F238E27FC236}">
                <a16:creationId xmlns:a16="http://schemas.microsoft.com/office/drawing/2014/main" id="{E78F5A14-4DA9-48F0-A505-0D9180511AA9}"/>
              </a:ext>
            </a:extLst>
          </p:cNvPr>
          <p:cNvSpPr txBox="1">
            <a:spLocks/>
          </p:cNvSpPr>
          <p:nvPr/>
        </p:nvSpPr>
        <p:spPr>
          <a:xfrm>
            <a:off x="9310774" y="6280398"/>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800" dirty="0">
              <a:solidFill>
                <a:schemeClr val="tx1"/>
              </a:solidFill>
            </a:endParaRPr>
          </a:p>
        </p:txBody>
      </p:sp>
    </p:spTree>
    <p:extLst>
      <p:ext uri="{BB962C8B-B14F-4D97-AF65-F5344CB8AC3E}">
        <p14:creationId xmlns:p14="http://schemas.microsoft.com/office/powerpoint/2010/main" val="1294287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0" y="531580"/>
            <a:ext cx="10857229" cy="645269"/>
          </a:xfrm>
        </p:spPr>
        <p:txBody>
          <a:bodyPr/>
          <a:lstStyle/>
          <a:p>
            <a:r>
              <a:rPr kumimoji="1" lang="en-US" altLang="ja-JP" b="1" dirty="0" err="1">
                <a:latin typeface="+mj-lt"/>
                <a:ea typeface="游ゴシック" panose="020B0400000000000000" pitchFamily="50" charset="-128"/>
              </a:rPr>
              <a:t>OpenChain</a:t>
            </a:r>
            <a:r>
              <a:rPr kumimoji="1" lang="ja-JP" altLang="en-US" b="1" dirty="0">
                <a:latin typeface="+mj-lt"/>
                <a:ea typeface="游ゴシック" panose="020B0400000000000000" pitchFamily="50" charset="-128"/>
              </a:rPr>
              <a:t>プロジェクトの</a:t>
            </a:r>
            <a:r>
              <a:rPr kumimoji="1" lang="en-US" altLang="ja-JP" b="1" dirty="0">
                <a:latin typeface="+mj-lt"/>
                <a:ea typeface="游ゴシック" panose="020B0400000000000000" pitchFamily="50" charset="-128"/>
              </a:rPr>
              <a:t>3</a:t>
            </a:r>
            <a:r>
              <a:rPr lang="ja-JP" altLang="en-US" b="1" dirty="0">
                <a:latin typeface="+mj-lt"/>
                <a:ea typeface="游ゴシック" panose="020B0400000000000000" pitchFamily="50" charset="-128"/>
              </a:rPr>
              <a:t>つの</a:t>
            </a:r>
            <a:r>
              <a:rPr kumimoji="1" lang="ja-JP" altLang="en-US" b="1" dirty="0">
                <a:latin typeface="+mj-lt"/>
                <a:ea typeface="游ゴシック" panose="020B0400000000000000" pitchFamily="50" charset="-128"/>
              </a:rPr>
              <a:t>柱</a:t>
            </a: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0" y="1272238"/>
            <a:ext cx="7619029" cy="1530254"/>
          </a:xfrm>
        </p:spPr>
        <p:txBody>
          <a:bodyPr/>
          <a:lstStyle/>
          <a:p>
            <a:pPr marL="514350" indent="-514350">
              <a:buFont typeface="+mj-lt"/>
              <a:buAutoNum type="arabicPeriod"/>
            </a:pPr>
            <a:r>
              <a:rPr kumimoji="1" lang="ja-JP" altLang="en-US" sz="2400" b="1" u="sng" dirty="0">
                <a:latin typeface="+mj-ea"/>
                <a:ea typeface="+mj-ea"/>
              </a:rPr>
              <a:t>仕様 </a:t>
            </a:r>
            <a:r>
              <a:rPr kumimoji="1" lang="en-US" altLang="ja-JP" sz="2400" b="1" u="sng" dirty="0">
                <a:latin typeface="+mj-lt"/>
                <a:ea typeface="+mn-ea"/>
              </a:rPr>
              <a:t>(Specification)</a:t>
            </a:r>
          </a:p>
          <a:p>
            <a:pPr marL="869941" lvl="1" indent="-514350"/>
            <a:r>
              <a:rPr kumimoji="1" lang="ja-JP" altLang="en-US" sz="2000" b="1" dirty="0">
                <a:latin typeface="+mn-ea"/>
                <a:ea typeface="+mn-ea"/>
              </a:rPr>
              <a:t>企業が組織内に確立すべきコンプライアンスプログラム（仕組み・体制等）の要件を定義</a:t>
            </a:r>
            <a:endParaRPr kumimoji="1" lang="en-US" altLang="ja-JP" sz="2000" b="1" dirty="0">
              <a:latin typeface="+mn-ea"/>
              <a:ea typeface="+mn-ea"/>
            </a:endParaRPr>
          </a:p>
          <a:p>
            <a:pPr marL="869941" lvl="1" indent="-514350"/>
            <a:r>
              <a:rPr kumimoji="1" lang="en-US" altLang="ja-JP" sz="2000" b="1" dirty="0">
                <a:latin typeface="+mn-lt"/>
                <a:ea typeface="+mn-ea"/>
              </a:rPr>
              <a:t>ISO/IEC 5230:2020 </a:t>
            </a:r>
            <a:r>
              <a:rPr lang="ja-JP" altLang="en-US" sz="2000" b="1" dirty="0">
                <a:latin typeface="+mn-ea"/>
                <a:ea typeface="+mn-ea"/>
              </a:rPr>
              <a:t>として国際標準化 </a:t>
            </a:r>
            <a:r>
              <a:rPr lang="en-US" altLang="ja-JP" sz="2000" b="1" dirty="0">
                <a:latin typeface="+mn-lt"/>
                <a:ea typeface="+mn-ea"/>
              </a:rPr>
              <a:t>(</a:t>
            </a:r>
            <a:r>
              <a:rPr kumimoji="1" lang="en-US" altLang="ja-JP" sz="2000" b="1" dirty="0">
                <a:latin typeface="+mn-lt"/>
                <a:ea typeface="+mn-ea"/>
              </a:rPr>
              <a:t>2020</a:t>
            </a:r>
            <a:r>
              <a:rPr kumimoji="1" lang="ja-JP" altLang="en-US" sz="2000" b="1" dirty="0">
                <a:latin typeface="+mn-lt"/>
                <a:ea typeface="+mn-ea"/>
              </a:rPr>
              <a:t>年</a:t>
            </a:r>
            <a:r>
              <a:rPr kumimoji="1" lang="en-US" altLang="ja-JP" sz="2000" b="1" dirty="0">
                <a:latin typeface="+mn-lt"/>
                <a:ea typeface="+mn-ea"/>
              </a:rPr>
              <a:t>12</a:t>
            </a:r>
            <a:r>
              <a:rPr kumimoji="1" lang="ja-JP" altLang="en-US" sz="2000" b="1" dirty="0">
                <a:latin typeface="+mn-lt"/>
                <a:ea typeface="+mn-ea"/>
              </a:rPr>
              <a:t>月</a:t>
            </a:r>
            <a:r>
              <a:rPr lang="en-US" altLang="ja-JP" sz="2000" dirty="0">
                <a:latin typeface="+mn-lt"/>
                <a:ea typeface="+mn-ea"/>
              </a:rPr>
              <a:t>)</a:t>
            </a:r>
            <a:endParaRPr kumimoji="1" lang="ja-JP" altLang="en-US" sz="2266" dirty="0">
              <a:latin typeface="+mn-ea"/>
              <a:ea typeface="+mn-ea"/>
            </a:endParaRPr>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10" name="正方形/長方形 9">
            <a:extLst>
              <a:ext uri="{FF2B5EF4-FFF2-40B4-BE49-F238E27FC236}">
                <a16:creationId xmlns:a16="http://schemas.microsoft.com/office/drawing/2014/main" id="{18141764-D5C1-4949-81B5-6D5E8ED99B85}"/>
              </a:ext>
            </a:extLst>
          </p:cNvPr>
          <p:cNvSpPr/>
          <p:nvPr/>
        </p:nvSpPr>
        <p:spPr>
          <a:xfrm>
            <a:off x="1109905" y="2802492"/>
            <a:ext cx="5750232" cy="307777"/>
          </a:xfrm>
          <a:prstGeom prst="rect">
            <a:avLst/>
          </a:prstGeom>
        </p:spPr>
        <p:txBody>
          <a:bodyPr wrap="square">
            <a:spAutoFit/>
          </a:bodyPr>
          <a:lstStyle/>
          <a:p>
            <a:r>
              <a:rPr lang="en-US" altLang="ja-JP" sz="1400" dirty="0">
                <a:cs typeface="Segoe UI Light" panose="020B0502040204020203" pitchFamily="34" charset="0"/>
                <a:hlinkClick r:id="rId2"/>
              </a:rPr>
              <a:t>https://www.openchainproject.org/license-compliance</a:t>
            </a:r>
            <a:endParaRPr lang="en-US" altLang="ja-JP" sz="1400" dirty="0">
              <a:cs typeface="Segoe UI Light" panose="020B0502040204020203" pitchFamily="34" charset="0"/>
            </a:endParaRPr>
          </a:p>
        </p:txBody>
      </p:sp>
      <p:sp>
        <p:nvSpPr>
          <p:cNvPr id="11" name="テキスト プレースホルダー 2">
            <a:extLst>
              <a:ext uri="{FF2B5EF4-FFF2-40B4-BE49-F238E27FC236}">
                <a16:creationId xmlns:a16="http://schemas.microsoft.com/office/drawing/2014/main" id="{BF68B99D-56C4-4F38-B09B-D8BD5510D738}"/>
              </a:ext>
            </a:extLst>
          </p:cNvPr>
          <p:cNvSpPr txBox="1">
            <a:spLocks/>
          </p:cNvSpPr>
          <p:nvPr/>
        </p:nvSpPr>
        <p:spPr bwMode="gray">
          <a:xfrm>
            <a:off x="890267" y="4952844"/>
            <a:ext cx="7619029" cy="917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rgbClr val="20252B"/>
                </a:solidFill>
                <a:latin typeface="Segoe UI" panose="020B0502040204020203" pitchFamily="34" charset="0"/>
                <a:ea typeface="Meiryo UI" panose="020B0604030504040204" pitchFamily="50" charset="-128"/>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a:lstStyle>
          <a:p>
            <a:pPr marL="514350" indent="-514350">
              <a:buFont typeface="+mj-lt"/>
              <a:buAutoNum type="arabicPeriod" startAt="3"/>
            </a:pPr>
            <a:r>
              <a:rPr lang="ja-JP" altLang="en-US" sz="2266" b="1" u="sng" kern="0" dirty="0">
                <a:latin typeface="+mj-ea"/>
                <a:ea typeface="+mj-ea"/>
              </a:rPr>
              <a:t>カリキュラム</a:t>
            </a:r>
            <a:r>
              <a:rPr lang="ja-JP" altLang="en-US" sz="2266" b="1" u="sng" kern="0" dirty="0">
                <a:latin typeface="+mn-ea"/>
                <a:ea typeface="+mn-ea"/>
              </a:rPr>
              <a:t> </a:t>
            </a:r>
            <a:r>
              <a:rPr lang="en-US" altLang="ja-JP" sz="2266" b="1" u="sng" kern="0" dirty="0">
                <a:latin typeface="+mj-lt"/>
                <a:ea typeface="+mn-ea"/>
              </a:rPr>
              <a:t>(Curriculum)</a:t>
            </a:r>
          </a:p>
          <a:p>
            <a:pPr marL="869941" lvl="1" indent="-514350"/>
            <a:r>
              <a:rPr lang="ja-JP" altLang="en-US" sz="2000" b="1" kern="0" dirty="0">
                <a:latin typeface="+mn-ea"/>
                <a:ea typeface="+mn-ea"/>
              </a:rPr>
              <a:t>仕様への適合のために各組織で利用可能な教育資料集</a:t>
            </a:r>
            <a:endParaRPr lang="ja-JP" altLang="en-US" sz="2266" b="1" kern="0" dirty="0">
              <a:latin typeface="+mn-ea"/>
              <a:ea typeface="+mn-ea"/>
            </a:endParaRPr>
          </a:p>
        </p:txBody>
      </p:sp>
      <p:sp>
        <p:nvSpPr>
          <p:cNvPr id="12" name="テキスト プレースホルダー 2">
            <a:extLst>
              <a:ext uri="{FF2B5EF4-FFF2-40B4-BE49-F238E27FC236}">
                <a16:creationId xmlns:a16="http://schemas.microsoft.com/office/drawing/2014/main" id="{F25EC3F4-A1C6-4C36-A4BA-C9A610C6CA49}"/>
              </a:ext>
            </a:extLst>
          </p:cNvPr>
          <p:cNvSpPr txBox="1">
            <a:spLocks/>
          </p:cNvSpPr>
          <p:nvPr/>
        </p:nvSpPr>
        <p:spPr bwMode="gray">
          <a:xfrm>
            <a:off x="898250" y="3411988"/>
            <a:ext cx="7251340" cy="1202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rgbClr val="20252B"/>
                </a:solidFill>
                <a:latin typeface="Segoe UI" panose="020B0502040204020203" pitchFamily="34" charset="0"/>
                <a:ea typeface="Meiryo UI" panose="020B0604030504040204" pitchFamily="50" charset="-128"/>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a:lstStyle>
          <a:p>
            <a:pPr marL="514350" indent="-514350">
              <a:buFont typeface="+mj-lt"/>
              <a:buAutoNum type="arabicPeriod" startAt="2"/>
            </a:pPr>
            <a:r>
              <a:rPr lang="ja-JP" altLang="en-US" sz="2266" b="1" u="sng" kern="0" dirty="0">
                <a:latin typeface="+mj-ea"/>
                <a:ea typeface="+mj-ea"/>
              </a:rPr>
              <a:t>適合 </a:t>
            </a:r>
            <a:r>
              <a:rPr lang="en-US" altLang="ja-JP" sz="2266" b="1" u="sng" kern="0" dirty="0">
                <a:latin typeface="+mj-lt"/>
                <a:ea typeface="+mn-ea"/>
              </a:rPr>
              <a:t>(Conformant)</a:t>
            </a:r>
          </a:p>
          <a:p>
            <a:pPr marL="869941" lvl="1" indent="-514350"/>
            <a:r>
              <a:rPr lang="ja-JP" altLang="en-US" sz="2000" b="1" kern="0" dirty="0">
                <a:latin typeface="+mn-ea"/>
                <a:ea typeface="+mn-ea"/>
              </a:rPr>
              <a:t>自己認証の場合、仕様に関する</a:t>
            </a:r>
            <a:r>
              <a:rPr lang="en-US" altLang="ja-JP" sz="2000" b="1" kern="0" dirty="0">
                <a:latin typeface="+mn-lt"/>
                <a:ea typeface="+mn-ea"/>
              </a:rPr>
              <a:t>Web</a:t>
            </a:r>
            <a:r>
              <a:rPr lang="ja-JP" altLang="en-US" sz="2000" b="1" kern="0" dirty="0">
                <a:latin typeface="+mn-ea"/>
                <a:ea typeface="+mn-ea"/>
              </a:rPr>
              <a:t>アンケートに回答して適合を宣言できる。第三者認証も利用可。</a:t>
            </a:r>
          </a:p>
        </p:txBody>
      </p:sp>
      <p:sp>
        <p:nvSpPr>
          <p:cNvPr id="13" name="正方形/長方形 12">
            <a:extLst>
              <a:ext uri="{FF2B5EF4-FFF2-40B4-BE49-F238E27FC236}">
                <a16:creationId xmlns:a16="http://schemas.microsoft.com/office/drawing/2014/main" id="{239447E9-5E52-48C2-A16D-2AAFF22183FE}"/>
              </a:ext>
            </a:extLst>
          </p:cNvPr>
          <p:cNvSpPr/>
          <p:nvPr/>
        </p:nvSpPr>
        <p:spPr>
          <a:xfrm>
            <a:off x="1109905" y="4429093"/>
            <a:ext cx="3840860" cy="307777"/>
          </a:xfrm>
          <a:prstGeom prst="rect">
            <a:avLst/>
          </a:prstGeom>
        </p:spPr>
        <p:txBody>
          <a:bodyPr wrap="none">
            <a:spAutoFit/>
          </a:bodyPr>
          <a:lstStyle/>
          <a:p>
            <a:r>
              <a:rPr lang="en-US" altLang="ja-JP" sz="1400" dirty="0">
                <a:cs typeface="Segoe UI Light" panose="020B0502040204020203" pitchFamily="34" charset="0"/>
                <a:hlinkClick r:id="rId3"/>
              </a:rPr>
              <a:t>https://www.openchainproject.org/get-started</a:t>
            </a:r>
            <a:endParaRPr lang="en-US" altLang="ja-JP" sz="1400" dirty="0">
              <a:cs typeface="Segoe UI Light" panose="020B0502040204020203" pitchFamily="34" charset="0"/>
            </a:endParaRPr>
          </a:p>
        </p:txBody>
      </p:sp>
      <p:sp>
        <p:nvSpPr>
          <p:cNvPr id="14" name="正方形/長方形 13">
            <a:extLst>
              <a:ext uri="{FF2B5EF4-FFF2-40B4-BE49-F238E27FC236}">
                <a16:creationId xmlns:a16="http://schemas.microsoft.com/office/drawing/2014/main" id="{B72E4B9E-2B42-4A7D-9509-EDC0A774E5D9}"/>
              </a:ext>
            </a:extLst>
          </p:cNvPr>
          <p:cNvSpPr/>
          <p:nvPr/>
        </p:nvSpPr>
        <p:spPr>
          <a:xfrm>
            <a:off x="1109905" y="5716688"/>
            <a:ext cx="3704091" cy="307777"/>
          </a:xfrm>
          <a:prstGeom prst="rect">
            <a:avLst/>
          </a:prstGeom>
        </p:spPr>
        <p:txBody>
          <a:bodyPr wrap="none">
            <a:spAutoFit/>
          </a:bodyPr>
          <a:lstStyle/>
          <a:p>
            <a:r>
              <a:rPr lang="en-US" altLang="ja-JP" sz="1400" dirty="0">
                <a:cs typeface="Segoe UI Light" panose="020B0502040204020203" pitchFamily="34" charset="0"/>
                <a:hlinkClick r:id="rId4"/>
              </a:rPr>
              <a:t>https://www.openchainproject.org/resources</a:t>
            </a:r>
            <a:endParaRPr lang="en-US" altLang="ja-JP" sz="1400" dirty="0">
              <a:cs typeface="Segoe UI Light" panose="020B0502040204020203" pitchFamily="34" charset="0"/>
            </a:endParaRPr>
          </a:p>
        </p:txBody>
      </p:sp>
      <p:sp>
        <p:nvSpPr>
          <p:cNvPr id="21" name="正方形/長方形 20">
            <a:extLst>
              <a:ext uri="{FF2B5EF4-FFF2-40B4-BE49-F238E27FC236}">
                <a16:creationId xmlns:a16="http://schemas.microsoft.com/office/drawing/2014/main" id="{6A71369A-582F-42F0-B329-B104E3731EA6}"/>
              </a:ext>
            </a:extLst>
          </p:cNvPr>
          <p:cNvSpPr/>
          <p:nvPr/>
        </p:nvSpPr>
        <p:spPr>
          <a:xfrm>
            <a:off x="9102967" y="5311010"/>
            <a:ext cx="2508252" cy="522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rgbClr val="484848"/>
                </a:solidFill>
                <a:latin typeface="+mn-ea"/>
                <a:cs typeface="Segoe UI" panose="020B0502040204020203" pitchFamily="34" charset="0"/>
              </a:rPr>
              <a:t>日本語をはじめ、英語以外の言語での参考訳をコミュニティが提供</a:t>
            </a:r>
          </a:p>
        </p:txBody>
      </p:sp>
      <p:sp>
        <p:nvSpPr>
          <p:cNvPr id="8" name="スライド番号プレースホルダー 7">
            <a:extLst>
              <a:ext uri="{FF2B5EF4-FFF2-40B4-BE49-F238E27FC236}">
                <a16:creationId xmlns:a16="http://schemas.microsoft.com/office/drawing/2014/main" id="{023D9FF0-5199-854E-5A4C-94F650A9928B}"/>
              </a:ext>
            </a:extLst>
          </p:cNvPr>
          <p:cNvSpPr>
            <a:spLocks noGrp="1"/>
          </p:cNvSpPr>
          <p:nvPr>
            <p:ph type="sldNum" sz="quarter" idx="4"/>
          </p:nvPr>
        </p:nvSpPr>
        <p:spPr/>
        <p:txBody>
          <a:bodyPr/>
          <a:lstStyle/>
          <a:p>
            <a:fld id="{9E677C9D-2908-4B51-B245-D0108F3FAF17}" type="slidenum">
              <a:rPr lang="ja-JP" altLang="en-US" smtClean="0"/>
              <a:pPr/>
              <a:t>10</a:t>
            </a:fld>
            <a:endParaRPr lang="ja-JP" altLang="en-US" dirty="0"/>
          </a:p>
        </p:txBody>
      </p:sp>
      <p:pic>
        <p:nvPicPr>
          <p:cNvPr id="9" name="図 8">
            <a:extLst>
              <a:ext uri="{FF2B5EF4-FFF2-40B4-BE49-F238E27FC236}">
                <a16:creationId xmlns:a16="http://schemas.microsoft.com/office/drawing/2014/main" id="{149B28C3-0857-EE1C-2C31-87BA9AC4B5D6}"/>
              </a:ext>
            </a:extLst>
          </p:cNvPr>
          <p:cNvPicPr>
            <a:picLocks noChangeAspect="1"/>
          </p:cNvPicPr>
          <p:nvPr/>
        </p:nvPicPr>
        <p:blipFill>
          <a:blip r:embed="rId5"/>
          <a:stretch>
            <a:fillRect/>
          </a:stretch>
        </p:blipFill>
        <p:spPr>
          <a:xfrm>
            <a:off x="8361245" y="1619913"/>
            <a:ext cx="3704091" cy="3521412"/>
          </a:xfrm>
          <a:prstGeom prst="rect">
            <a:avLst/>
          </a:prstGeom>
          <a:ln>
            <a:solidFill>
              <a:srgbClr val="0070C0"/>
            </a:solidFill>
          </a:ln>
        </p:spPr>
      </p:pic>
      <p:sp>
        <p:nvSpPr>
          <p:cNvPr id="15" name="角丸四角形 9">
            <a:extLst>
              <a:ext uri="{FF2B5EF4-FFF2-40B4-BE49-F238E27FC236}">
                <a16:creationId xmlns:a16="http://schemas.microsoft.com/office/drawing/2014/main" id="{A58D8DEA-3C8F-69D0-9E37-32489E37515F}"/>
              </a:ext>
            </a:extLst>
          </p:cNvPr>
          <p:cNvSpPr/>
          <p:nvPr/>
        </p:nvSpPr>
        <p:spPr>
          <a:xfrm>
            <a:off x="9102967" y="4015819"/>
            <a:ext cx="2190783" cy="829558"/>
          </a:xfrm>
          <a:prstGeom prst="round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Segoe UI Light" panose="020B0502040204020203" pitchFamily="34" charset="0"/>
              <a:cs typeface="Segoe UI Light" panose="020B0502040204020203" pitchFamily="34" charset="0"/>
            </a:endParaRPr>
          </a:p>
        </p:txBody>
      </p:sp>
      <p:sp>
        <p:nvSpPr>
          <p:cNvPr id="16" name="正方形/長方形 15">
            <a:extLst>
              <a:ext uri="{FF2B5EF4-FFF2-40B4-BE49-F238E27FC236}">
                <a16:creationId xmlns:a16="http://schemas.microsoft.com/office/drawing/2014/main" id="{278B58EE-4B52-27CD-1F3A-1B4404C2DD6D}"/>
              </a:ext>
            </a:extLst>
          </p:cNvPr>
          <p:cNvSpPr/>
          <p:nvPr/>
        </p:nvSpPr>
        <p:spPr>
          <a:xfrm>
            <a:off x="8258106" y="1330011"/>
            <a:ext cx="3850704" cy="276999"/>
          </a:xfrm>
          <a:prstGeom prst="rect">
            <a:avLst/>
          </a:prstGeom>
        </p:spPr>
        <p:txBody>
          <a:bodyPr wrap="square">
            <a:spAutoFit/>
          </a:bodyPr>
          <a:lstStyle/>
          <a:p>
            <a:r>
              <a:rPr lang="en-US" altLang="ja-JP" sz="1200" dirty="0">
                <a:cs typeface="Segoe UI Light" panose="020B0502040204020203" pitchFamily="34" charset="0"/>
                <a:hlinkClick r:id="rId2"/>
              </a:rPr>
              <a:t>https://www.openchainproject.org/license-compliance</a:t>
            </a:r>
            <a:endParaRPr lang="en-US" altLang="ja-JP" sz="1200" dirty="0">
              <a:cs typeface="Segoe UI Light" panose="020B0502040204020203" pitchFamily="34" charset="0"/>
            </a:endParaRPr>
          </a:p>
        </p:txBody>
      </p:sp>
    </p:spTree>
    <p:extLst>
      <p:ext uri="{BB962C8B-B14F-4D97-AF65-F5344CB8AC3E}">
        <p14:creationId xmlns:p14="http://schemas.microsoft.com/office/powerpoint/2010/main" val="1144005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50844717-B1B0-12CC-3B96-A6CF63FC77AD}"/>
              </a:ext>
            </a:extLst>
          </p:cNvPr>
          <p:cNvPicPr>
            <a:picLocks noChangeAspect="1"/>
          </p:cNvPicPr>
          <p:nvPr/>
        </p:nvPicPr>
        <p:blipFill rotWithShape="1">
          <a:blip r:embed="rId3"/>
          <a:srcRect l="1907" r="2646"/>
          <a:stretch/>
        </p:blipFill>
        <p:spPr>
          <a:xfrm>
            <a:off x="6782783" y="3012982"/>
            <a:ext cx="4662000" cy="2940805"/>
          </a:xfrm>
          <a:prstGeom prst="rect">
            <a:avLst/>
          </a:prstGeom>
        </p:spPr>
      </p:pic>
      <p:sp>
        <p:nvSpPr>
          <p:cNvPr id="22" name="正方形/長方形 21">
            <a:extLst>
              <a:ext uri="{FF2B5EF4-FFF2-40B4-BE49-F238E27FC236}">
                <a16:creationId xmlns:a16="http://schemas.microsoft.com/office/drawing/2014/main" id="{7AB7BD97-A5AA-41E2-B9D6-699DA7D94D4E}"/>
              </a:ext>
            </a:extLst>
          </p:cNvPr>
          <p:cNvSpPr/>
          <p:nvPr/>
        </p:nvSpPr>
        <p:spPr bwMode="gray">
          <a:xfrm>
            <a:off x="1038336" y="1882215"/>
            <a:ext cx="4733814" cy="4444205"/>
          </a:xfrm>
          <a:prstGeom prst="rect">
            <a:avLst/>
          </a:prstGeom>
          <a:noFill/>
          <a:ln w="76200" cap="flat" cmpd="sng" algn="ctr">
            <a:solidFill>
              <a:srgbClr val="FFCC99"/>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3" name="正方形/長方形 22">
            <a:extLst>
              <a:ext uri="{FF2B5EF4-FFF2-40B4-BE49-F238E27FC236}">
                <a16:creationId xmlns:a16="http://schemas.microsoft.com/office/drawing/2014/main" id="{770D2C0B-625E-4F26-A0DE-03F0E024EAD9}"/>
              </a:ext>
            </a:extLst>
          </p:cNvPr>
          <p:cNvSpPr/>
          <p:nvPr/>
        </p:nvSpPr>
        <p:spPr bwMode="gray">
          <a:xfrm>
            <a:off x="6746876" y="1882215"/>
            <a:ext cx="4733814" cy="4444205"/>
          </a:xfrm>
          <a:prstGeom prst="rect">
            <a:avLst/>
          </a:prstGeom>
          <a:noFill/>
          <a:ln w="76200" cap="flat" cmpd="sng" algn="ctr">
            <a:solidFill>
              <a:srgbClr val="FFCC99"/>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0" y="573330"/>
            <a:ext cx="10857229" cy="645269"/>
          </a:xfrm>
        </p:spPr>
        <p:txBody>
          <a:bodyPr/>
          <a:lstStyle/>
          <a:p>
            <a:r>
              <a:rPr lang="ja-JP" altLang="en-US" b="1" dirty="0">
                <a:latin typeface="+mj-lt"/>
                <a:ea typeface="游ゴシック" panose="020B0400000000000000" pitchFamily="50" charset="-128"/>
              </a:rPr>
              <a:t>適合のための認証</a:t>
            </a:r>
            <a:endParaRPr kumimoji="1" lang="ja-JP" altLang="en-US" b="1" dirty="0">
              <a:latin typeface="+mj-lt"/>
              <a:ea typeface="游ゴシック" panose="020B0400000000000000" pitchFamily="50" charset="-128"/>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0" y="1358299"/>
            <a:ext cx="7136133" cy="567320"/>
          </a:xfrm>
        </p:spPr>
        <p:txBody>
          <a:bodyPr/>
          <a:lstStyle/>
          <a:p>
            <a:pPr marL="0" indent="0">
              <a:buNone/>
            </a:pPr>
            <a:r>
              <a:rPr kumimoji="1" lang="ja-JP" altLang="en-US" sz="2400" b="1" dirty="0">
                <a:latin typeface="+mj-ea"/>
                <a:ea typeface="+mj-ea"/>
              </a:rPr>
              <a:t>いずれの認証手段であっても、適合の扱いは同じ</a:t>
            </a:r>
            <a:endParaRPr kumimoji="1" lang="en-US" altLang="ja-JP" sz="2400" b="1" dirty="0">
              <a:latin typeface="+mj-lt"/>
              <a:ea typeface="+mn-ea"/>
            </a:endParaRPr>
          </a:p>
        </p:txBody>
      </p:sp>
      <p:sp>
        <p:nvSpPr>
          <p:cNvPr id="15" name="正方形/長方形 14">
            <a:extLst>
              <a:ext uri="{FF2B5EF4-FFF2-40B4-BE49-F238E27FC236}">
                <a16:creationId xmlns:a16="http://schemas.microsoft.com/office/drawing/2014/main" id="{F61D9460-D142-45EA-A65F-932F0C02F983}"/>
              </a:ext>
            </a:extLst>
          </p:cNvPr>
          <p:cNvSpPr/>
          <p:nvPr/>
        </p:nvSpPr>
        <p:spPr>
          <a:xfrm>
            <a:off x="1038336" y="1916551"/>
            <a:ext cx="4733814" cy="567319"/>
          </a:xfrm>
          <a:prstGeom prst="rect">
            <a:avLst/>
          </a:prstGeom>
          <a:solidFill>
            <a:srgbClr val="FF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solidFill>
                  <a:srgbClr val="484848"/>
                </a:solidFill>
                <a:latin typeface="Segoe UI Light" panose="020B0502040204020203" pitchFamily="34" charset="0"/>
                <a:ea typeface="+mj-ea"/>
                <a:cs typeface="Segoe UI Light" panose="020B0502040204020203" pitchFamily="34" charset="0"/>
              </a:rPr>
              <a:t>自己認証</a:t>
            </a:r>
            <a:endParaRPr lang="en-US" altLang="ja-JP" sz="2800" b="1" dirty="0">
              <a:solidFill>
                <a:srgbClr val="484848"/>
              </a:solidFill>
              <a:latin typeface="Segoe UI Light" panose="020B0502040204020203" pitchFamily="34" charset="0"/>
              <a:ea typeface="+mj-ea"/>
              <a:cs typeface="Segoe UI Light" panose="020B0502040204020203" pitchFamily="34" charset="0"/>
            </a:endParaRPr>
          </a:p>
        </p:txBody>
      </p:sp>
      <p:sp>
        <p:nvSpPr>
          <p:cNvPr id="16" name="正方形/長方形 15">
            <a:extLst>
              <a:ext uri="{FF2B5EF4-FFF2-40B4-BE49-F238E27FC236}">
                <a16:creationId xmlns:a16="http://schemas.microsoft.com/office/drawing/2014/main" id="{6B700559-C260-4726-9028-85EF41339BF5}"/>
              </a:ext>
            </a:extLst>
          </p:cNvPr>
          <p:cNvSpPr/>
          <p:nvPr/>
        </p:nvSpPr>
        <p:spPr>
          <a:xfrm>
            <a:off x="6746877" y="1882215"/>
            <a:ext cx="4720248" cy="596199"/>
          </a:xfrm>
          <a:prstGeom prst="rect">
            <a:avLst/>
          </a:prstGeom>
          <a:solidFill>
            <a:srgbClr val="FF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solidFill>
                  <a:srgbClr val="484848"/>
                </a:solidFill>
                <a:latin typeface="Segoe UI Light" panose="020B0502040204020203" pitchFamily="34" charset="0"/>
                <a:ea typeface="+mj-ea"/>
                <a:cs typeface="Segoe UI Light" panose="020B0502040204020203" pitchFamily="34" charset="0"/>
              </a:rPr>
              <a:t>第三者認証</a:t>
            </a:r>
            <a:endParaRPr kumimoji="1" lang="ja-JP" altLang="en-US" dirty="0">
              <a:solidFill>
                <a:srgbClr val="484848"/>
              </a:solidFill>
              <a:latin typeface="Segoe UI Light" panose="020B0502040204020203" pitchFamily="34" charset="0"/>
              <a:ea typeface="+mj-ea"/>
              <a:cs typeface="Segoe UI Light" panose="020B0502040204020203" pitchFamily="34" charset="0"/>
            </a:endParaRPr>
          </a:p>
        </p:txBody>
      </p:sp>
      <p:sp>
        <p:nvSpPr>
          <p:cNvPr id="27" name="テキスト ボックス 26">
            <a:extLst>
              <a:ext uri="{FF2B5EF4-FFF2-40B4-BE49-F238E27FC236}">
                <a16:creationId xmlns:a16="http://schemas.microsoft.com/office/drawing/2014/main" id="{E109DF7C-1665-4D3D-91D7-E23EEC7A4FEC}"/>
              </a:ext>
            </a:extLst>
          </p:cNvPr>
          <p:cNvSpPr txBox="1"/>
          <p:nvPr/>
        </p:nvSpPr>
        <p:spPr>
          <a:xfrm>
            <a:off x="1121295" y="2503939"/>
            <a:ext cx="4559416" cy="646331"/>
          </a:xfrm>
          <a:prstGeom prst="rect">
            <a:avLst/>
          </a:prstGeom>
          <a:noFill/>
        </p:spPr>
        <p:txBody>
          <a:bodyPr wrap="square">
            <a:spAutoFit/>
          </a:bodyPr>
          <a:lstStyle/>
          <a:p>
            <a:pPr algn="ctr"/>
            <a:r>
              <a:rPr kumimoji="1" lang="en-US" altLang="ja-JP" sz="1800" dirty="0" err="1">
                <a:ea typeface="+mj-ea"/>
                <a:cs typeface="Segoe UI Light" panose="020B0502040204020203" pitchFamily="34" charset="0"/>
              </a:rPr>
              <a:t>OpenChain</a:t>
            </a:r>
            <a:r>
              <a:rPr kumimoji="1" lang="ja-JP" altLang="en-US" sz="1800" dirty="0">
                <a:latin typeface="Segoe UI Light" panose="020B0502040204020203" pitchFamily="34" charset="0"/>
                <a:ea typeface="+mj-ea"/>
                <a:cs typeface="Segoe UI Light" panose="020B0502040204020203" pitchFamily="34" charset="0"/>
              </a:rPr>
              <a:t>プロジェクト</a:t>
            </a:r>
            <a:r>
              <a:rPr kumimoji="1" lang="en-US" altLang="ja-JP" sz="1800" dirty="0">
                <a:ea typeface="+mj-ea"/>
                <a:cs typeface="Segoe UI Light" panose="020B0502040204020203" pitchFamily="34" charset="0"/>
              </a:rPr>
              <a:t>Web</a:t>
            </a:r>
            <a:r>
              <a:rPr lang="ja-JP" altLang="en-US" dirty="0">
                <a:ea typeface="+mj-ea"/>
                <a:cs typeface="Segoe UI Light" panose="020B0502040204020203" pitchFamily="34" charset="0"/>
              </a:rPr>
              <a:t>サイトで</a:t>
            </a:r>
            <a:endParaRPr lang="en-US" altLang="ja-JP" dirty="0">
              <a:ea typeface="+mj-ea"/>
              <a:cs typeface="Segoe UI Light" panose="020B0502040204020203" pitchFamily="34" charset="0"/>
            </a:endParaRPr>
          </a:p>
          <a:p>
            <a:pPr algn="ctr"/>
            <a:r>
              <a:rPr lang="ja-JP" altLang="en-US" dirty="0">
                <a:ea typeface="+mj-ea"/>
                <a:cs typeface="Segoe UI Light" panose="020B0502040204020203" pitchFamily="34" charset="0"/>
              </a:rPr>
              <a:t>質問に回答し、結果を</a:t>
            </a:r>
            <a:r>
              <a:rPr lang="en-US" altLang="ja-JP" dirty="0">
                <a:ea typeface="+mj-ea"/>
                <a:cs typeface="Segoe UI Light" panose="020B0502040204020203" pitchFamily="34" charset="0"/>
              </a:rPr>
              <a:t>Submit</a:t>
            </a:r>
            <a:endParaRPr kumimoji="1" lang="ja-JP" altLang="en-US" dirty="0">
              <a:latin typeface="Segoe UI Light" panose="020B0502040204020203" pitchFamily="34" charset="0"/>
              <a:ea typeface="+mj-ea"/>
              <a:cs typeface="Segoe UI Light" panose="020B0502040204020203" pitchFamily="34" charset="0"/>
            </a:endParaRPr>
          </a:p>
        </p:txBody>
      </p:sp>
      <p:sp>
        <p:nvSpPr>
          <p:cNvPr id="29" name="テキスト ボックス 28">
            <a:extLst>
              <a:ext uri="{FF2B5EF4-FFF2-40B4-BE49-F238E27FC236}">
                <a16:creationId xmlns:a16="http://schemas.microsoft.com/office/drawing/2014/main" id="{F5C57B45-89E9-4CFB-A91D-C452B7CA90FB}"/>
              </a:ext>
            </a:extLst>
          </p:cNvPr>
          <p:cNvSpPr txBox="1"/>
          <p:nvPr/>
        </p:nvSpPr>
        <p:spPr>
          <a:xfrm>
            <a:off x="7493680" y="2449535"/>
            <a:ext cx="3226641" cy="415498"/>
          </a:xfrm>
          <a:prstGeom prst="rect">
            <a:avLst/>
          </a:prstGeom>
          <a:noFill/>
        </p:spPr>
        <p:txBody>
          <a:bodyPr wrap="square">
            <a:spAutoFit/>
          </a:bodyPr>
          <a:lstStyle/>
          <a:p>
            <a:pPr algn="ctr"/>
            <a:endParaRPr lang="en-US" altLang="ja-JP" sz="300" dirty="0">
              <a:latin typeface="Segoe UI Light" panose="020B0502040204020203" pitchFamily="34" charset="0"/>
              <a:ea typeface="+mj-ea"/>
              <a:cs typeface="Segoe UI Light" panose="020B0502040204020203" pitchFamily="34" charset="0"/>
            </a:endParaRPr>
          </a:p>
          <a:p>
            <a:pPr algn="ctr"/>
            <a:r>
              <a:rPr kumimoji="1" lang="en-US" altLang="ja-JP" sz="1800" dirty="0">
                <a:ea typeface="+mj-ea"/>
                <a:cs typeface="Segoe UI Light" panose="020B0502040204020203" pitchFamily="34" charset="0"/>
              </a:rPr>
              <a:t>Partner</a:t>
            </a:r>
            <a:r>
              <a:rPr kumimoji="1" lang="ja-JP" altLang="en-US" sz="1800" dirty="0">
                <a:latin typeface="Segoe UI Light" panose="020B0502040204020203" pitchFamily="34" charset="0"/>
                <a:ea typeface="+mj-ea"/>
                <a:cs typeface="Segoe UI Light" panose="020B0502040204020203" pitchFamily="34" charset="0"/>
              </a:rPr>
              <a:t>機関</a:t>
            </a:r>
            <a:r>
              <a:rPr lang="ja-JP" altLang="en-US" sz="1800" dirty="0">
                <a:latin typeface="Segoe UI Light" panose="020B0502040204020203" pitchFamily="34" charset="0"/>
                <a:ea typeface="+mj-ea"/>
                <a:cs typeface="Segoe UI Light" panose="020B0502040204020203" pitchFamily="34" charset="0"/>
              </a:rPr>
              <a:t>による認証</a:t>
            </a:r>
            <a:endParaRPr lang="ja-JP" altLang="en-US" dirty="0"/>
          </a:p>
        </p:txBody>
      </p:sp>
      <p:sp>
        <p:nvSpPr>
          <p:cNvPr id="5" name="フッター プレースホルダー 4">
            <a:extLst>
              <a:ext uri="{FF2B5EF4-FFF2-40B4-BE49-F238E27FC236}">
                <a16:creationId xmlns:a16="http://schemas.microsoft.com/office/drawing/2014/main" id="{2832A099-F01B-4274-B8C2-433E47C20FD5}"/>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9" name="スライド番号プレースホルダー 8">
            <a:extLst>
              <a:ext uri="{FF2B5EF4-FFF2-40B4-BE49-F238E27FC236}">
                <a16:creationId xmlns:a16="http://schemas.microsoft.com/office/drawing/2014/main" id="{E1F87DEA-0C4B-69A6-4DFC-4BAB3F58C286}"/>
              </a:ext>
            </a:extLst>
          </p:cNvPr>
          <p:cNvSpPr>
            <a:spLocks noGrp="1"/>
          </p:cNvSpPr>
          <p:nvPr>
            <p:ph type="sldNum" sz="quarter" idx="4"/>
          </p:nvPr>
        </p:nvSpPr>
        <p:spPr/>
        <p:txBody>
          <a:bodyPr/>
          <a:lstStyle/>
          <a:p>
            <a:fld id="{9E677C9D-2908-4B51-B245-D0108F3FAF17}" type="slidenum">
              <a:rPr lang="ja-JP" altLang="en-US" smtClean="0"/>
              <a:pPr/>
              <a:t>11</a:t>
            </a:fld>
            <a:endParaRPr lang="ja-JP" altLang="en-US" dirty="0"/>
          </a:p>
        </p:txBody>
      </p:sp>
      <p:sp>
        <p:nvSpPr>
          <p:cNvPr id="11" name="テキスト ボックス 10">
            <a:extLst>
              <a:ext uri="{FF2B5EF4-FFF2-40B4-BE49-F238E27FC236}">
                <a16:creationId xmlns:a16="http://schemas.microsoft.com/office/drawing/2014/main" id="{212DE5B7-599C-5F36-0760-79FB60A903A5}"/>
              </a:ext>
            </a:extLst>
          </p:cNvPr>
          <p:cNvSpPr txBox="1"/>
          <p:nvPr/>
        </p:nvSpPr>
        <p:spPr>
          <a:xfrm>
            <a:off x="8591759" y="5990006"/>
            <a:ext cx="2888932" cy="261610"/>
          </a:xfrm>
          <a:prstGeom prst="rect">
            <a:avLst/>
          </a:prstGeom>
          <a:noFill/>
        </p:spPr>
        <p:txBody>
          <a:bodyPr wrap="none" rtlCol="0">
            <a:spAutoFit/>
          </a:bodyPr>
          <a:lstStyle/>
          <a:p>
            <a:r>
              <a:rPr kumimoji="1" lang="en-US" altLang="ja-JP" sz="1100" dirty="0">
                <a:hlinkClick r:id="rId4"/>
              </a:rPr>
              <a:t>https://www.openchainproject.org/partners</a:t>
            </a:r>
            <a:endParaRPr kumimoji="1" lang="ja-JP" altLang="en-US" sz="1100" dirty="0"/>
          </a:p>
        </p:txBody>
      </p:sp>
      <p:pic>
        <p:nvPicPr>
          <p:cNvPr id="6" name="図 5">
            <a:extLst>
              <a:ext uri="{FF2B5EF4-FFF2-40B4-BE49-F238E27FC236}">
                <a16:creationId xmlns:a16="http://schemas.microsoft.com/office/drawing/2014/main" id="{7AFFC630-9A29-B50B-3309-34C82606218A}"/>
              </a:ext>
            </a:extLst>
          </p:cNvPr>
          <p:cNvPicPr>
            <a:picLocks noChangeAspect="1"/>
          </p:cNvPicPr>
          <p:nvPr/>
        </p:nvPicPr>
        <p:blipFill>
          <a:blip r:embed="rId5"/>
          <a:stretch>
            <a:fillRect/>
          </a:stretch>
        </p:blipFill>
        <p:spPr>
          <a:xfrm>
            <a:off x="2314581" y="3194959"/>
            <a:ext cx="2135702" cy="2795047"/>
          </a:xfrm>
          <a:prstGeom prst="rect">
            <a:avLst/>
          </a:prstGeom>
        </p:spPr>
      </p:pic>
      <p:sp>
        <p:nvSpPr>
          <p:cNvPr id="7" name="正方形/長方形 6">
            <a:extLst>
              <a:ext uri="{FF2B5EF4-FFF2-40B4-BE49-F238E27FC236}">
                <a16:creationId xmlns:a16="http://schemas.microsoft.com/office/drawing/2014/main" id="{6FBA89EB-B2E2-D388-BE25-CF990EEDA7D2}"/>
              </a:ext>
            </a:extLst>
          </p:cNvPr>
          <p:cNvSpPr/>
          <p:nvPr/>
        </p:nvSpPr>
        <p:spPr>
          <a:xfrm>
            <a:off x="1272654" y="6022272"/>
            <a:ext cx="4219556" cy="276999"/>
          </a:xfrm>
          <a:prstGeom prst="rect">
            <a:avLst/>
          </a:prstGeom>
        </p:spPr>
        <p:txBody>
          <a:bodyPr wrap="square">
            <a:spAutoFit/>
          </a:bodyPr>
          <a:lstStyle/>
          <a:p>
            <a:r>
              <a:rPr lang="en-US" altLang="ja-JP" sz="1200" dirty="0">
                <a:cs typeface="Segoe UI Light" panose="020B0502040204020203" pitchFamily="34" charset="0"/>
                <a:hlinkClick r:id="rId6"/>
              </a:rPr>
              <a:t>https://www.openchainproject.org/checklist-iso-5230-2020</a:t>
            </a:r>
            <a:endParaRPr lang="en-US" altLang="ja-JP" sz="1200" dirty="0">
              <a:cs typeface="Segoe UI Light" panose="020B0502040204020203" pitchFamily="34" charset="0"/>
            </a:endParaRPr>
          </a:p>
        </p:txBody>
      </p:sp>
    </p:spTree>
    <p:extLst>
      <p:ext uri="{BB962C8B-B14F-4D97-AF65-F5344CB8AC3E}">
        <p14:creationId xmlns:p14="http://schemas.microsoft.com/office/powerpoint/2010/main" val="1440450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C661E00A-7C1A-5C44-E9B3-6E3EA6111F47}"/>
              </a:ext>
            </a:extLst>
          </p:cNvPr>
          <p:cNvPicPr>
            <a:picLocks noChangeAspect="1"/>
          </p:cNvPicPr>
          <p:nvPr/>
        </p:nvPicPr>
        <p:blipFill>
          <a:blip r:embed="rId2"/>
          <a:stretch>
            <a:fillRect/>
          </a:stretch>
        </p:blipFill>
        <p:spPr>
          <a:xfrm>
            <a:off x="629672" y="2085794"/>
            <a:ext cx="5339627" cy="3834000"/>
          </a:xfrm>
          <a:prstGeom prst="rect">
            <a:avLst/>
          </a:prstGeom>
          <a:ln w="28575">
            <a:solidFill>
              <a:srgbClr val="0070C0"/>
            </a:solidFill>
          </a:ln>
        </p:spPr>
      </p:pic>
      <p:pic>
        <p:nvPicPr>
          <p:cNvPr id="15" name="図 14">
            <a:extLst>
              <a:ext uri="{FF2B5EF4-FFF2-40B4-BE49-F238E27FC236}">
                <a16:creationId xmlns:a16="http://schemas.microsoft.com/office/drawing/2014/main" id="{45787ADE-EC13-E6C2-FFCE-2BC4E9D65B5D}"/>
              </a:ext>
            </a:extLst>
          </p:cNvPr>
          <p:cNvPicPr>
            <a:picLocks noChangeAspect="1"/>
          </p:cNvPicPr>
          <p:nvPr/>
        </p:nvPicPr>
        <p:blipFill>
          <a:blip r:embed="rId3"/>
          <a:stretch>
            <a:fillRect/>
          </a:stretch>
        </p:blipFill>
        <p:spPr>
          <a:xfrm>
            <a:off x="6335215" y="2085794"/>
            <a:ext cx="5333007" cy="3834000"/>
          </a:xfrm>
          <a:prstGeom prst="rect">
            <a:avLst/>
          </a:prstGeom>
          <a:ln w="28575">
            <a:solidFill>
              <a:srgbClr val="0070C0"/>
            </a:solidFill>
          </a:ln>
        </p:spPr>
      </p:pic>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0" y="531580"/>
            <a:ext cx="10857229" cy="645269"/>
          </a:xfrm>
        </p:spPr>
        <p:txBody>
          <a:bodyPr/>
          <a:lstStyle/>
          <a:p>
            <a:r>
              <a:rPr lang="en-US" altLang="ja-JP" b="1" dirty="0" err="1">
                <a:latin typeface="+mj-lt"/>
                <a:ea typeface="游ゴシック" panose="020B0400000000000000" pitchFamily="50" charset="-128"/>
              </a:rPr>
              <a:t>OpenChain</a:t>
            </a:r>
            <a:r>
              <a:rPr lang="en-US" altLang="ja-JP" b="1" dirty="0">
                <a:latin typeface="+mj-lt"/>
                <a:ea typeface="游ゴシック" panose="020B0400000000000000" pitchFamily="50" charset="-128"/>
              </a:rPr>
              <a:t> Spec. 2.1</a:t>
            </a:r>
            <a:r>
              <a:rPr lang="ja-JP" altLang="en-US" b="1" dirty="0">
                <a:latin typeface="+mj-lt"/>
                <a:ea typeface="游ゴシック" panose="020B0400000000000000" pitchFamily="50" charset="-128"/>
              </a:rPr>
              <a:t> </a:t>
            </a:r>
            <a:r>
              <a:rPr lang="en-US" altLang="ja-JP" b="1" dirty="0">
                <a:latin typeface="+mj-lt"/>
                <a:ea typeface="游ゴシック" panose="020B0400000000000000" pitchFamily="50" charset="-128"/>
              </a:rPr>
              <a:t>&gt;&gt; ISO/IEC 5230:2020</a:t>
            </a:r>
            <a:endParaRPr kumimoji="1" lang="ja-JP" altLang="en-US" b="1" dirty="0">
              <a:latin typeface="+mj-lt"/>
              <a:ea typeface="游ゴシック" panose="020B0400000000000000" pitchFamily="50" charset="-128"/>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0" y="1358299"/>
            <a:ext cx="7136133" cy="567320"/>
          </a:xfrm>
        </p:spPr>
        <p:txBody>
          <a:bodyPr/>
          <a:lstStyle/>
          <a:p>
            <a:pPr marL="0" indent="0">
              <a:buNone/>
            </a:pPr>
            <a:r>
              <a:rPr lang="ja-JP" altLang="en-US" sz="2400" b="1" dirty="0">
                <a:latin typeface="+mj-ea"/>
                <a:ea typeface="+mj-ea"/>
              </a:rPr>
              <a:t>国際標準化後、初の適合組織は「国内企業」から</a:t>
            </a:r>
            <a:endParaRPr kumimoji="1" lang="en-US" altLang="ja-JP" sz="2400" b="1" dirty="0">
              <a:latin typeface="+mj-lt"/>
              <a:ea typeface="+mn-ea"/>
            </a:endParaRPr>
          </a:p>
        </p:txBody>
      </p:sp>
      <p:sp>
        <p:nvSpPr>
          <p:cNvPr id="18" name="正方形/長方形 17">
            <a:extLst>
              <a:ext uri="{FF2B5EF4-FFF2-40B4-BE49-F238E27FC236}">
                <a16:creationId xmlns:a16="http://schemas.microsoft.com/office/drawing/2014/main" id="{88AFCE15-1DED-4539-929E-31A723A92374}"/>
              </a:ext>
            </a:extLst>
          </p:cNvPr>
          <p:cNvSpPr/>
          <p:nvPr/>
        </p:nvSpPr>
        <p:spPr>
          <a:xfrm>
            <a:off x="2986939" y="5968584"/>
            <a:ext cx="2974917" cy="276999"/>
          </a:xfrm>
          <a:prstGeom prst="rect">
            <a:avLst/>
          </a:prstGeom>
        </p:spPr>
        <p:txBody>
          <a:bodyPr wrap="none">
            <a:spAutoFit/>
          </a:bodyPr>
          <a:lstStyle/>
          <a:p>
            <a:r>
              <a:rPr lang="en-US" altLang="ja-JP" sz="1200" dirty="0">
                <a:cs typeface="Segoe UI Light" panose="020B0502040204020203" pitchFamily="34" charset="0"/>
                <a:hlinkClick r:id="rId4"/>
              </a:rPr>
              <a:t>https://www.iso.org/standard/81039.html</a:t>
            </a:r>
            <a:endParaRPr lang="en-US" altLang="ja-JP" sz="1200" dirty="0">
              <a:cs typeface="Segoe UI Light" panose="020B0502040204020203" pitchFamily="34" charset="0"/>
            </a:endParaRPr>
          </a:p>
        </p:txBody>
      </p:sp>
      <p:sp>
        <p:nvSpPr>
          <p:cNvPr id="19" name="正方形/長方形 18">
            <a:extLst>
              <a:ext uri="{FF2B5EF4-FFF2-40B4-BE49-F238E27FC236}">
                <a16:creationId xmlns:a16="http://schemas.microsoft.com/office/drawing/2014/main" id="{9A17C8DB-5255-4A8A-9353-DA41F16CD2B7}"/>
              </a:ext>
            </a:extLst>
          </p:cNvPr>
          <p:cNvSpPr/>
          <p:nvPr/>
        </p:nvSpPr>
        <p:spPr>
          <a:xfrm>
            <a:off x="6335215" y="5968584"/>
            <a:ext cx="5099666" cy="276999"/>
          </a:xfrm>
          <a:prstGeom prst="rect">
            <a:avLst/>
          </a:prstGeom>
        </p:spPr>
        <p:txBody>
          <a:bodyPr wrap="none">
            <a:spAutoFit/>
          </a:bodyPr>
          <a:lstStyle/>
          <a:p>
            <a:r>
              <a:rPr lang="en-US" altLang="ja-JP" sz="1200" dirty="0">
                <a:cs typeface="Segoe UI Light" panose="020B0502040204020203" pitchFamily="34" charset="0"/>
                <a:hlinkClick r:id="rId5"/>
              </a:rPr>
              <a:t>https://www.openchainproject.org/featured/2020/12/15/toyota-iso-5230</a:t>
            </a:r>
            <a:endParaRPr lang="en-US" altLang="ja-JP" sz="1200" dirty="0">
              <a:cs typeface="Segoe UI Light" panose="020B0502040204020203" pitchFamily="34" charset="0"/>
            </a:endParaRPr>
          </a:p>
        </p:txBody>
      </p:sp>
      <p:sp>
        <p:nvSpPr>
          <p:cNvPr id="5" name="フッター プレースホルダー 4">
            <a:extLst>
              <a:ext uri="{FF2B5EF4-FFF2-40B4-BE49-F238E27FC236}">
                <a16:creationId xmlns:a16="http://schemas.microsoft.com/office/drawing/2014/main" id="{89CE2CEA-AFCB-48FE-B7B7-68E8573208C4}"/>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8" name="スライド番号プレースホルダー 7">
            <a:extLst>
              <a:ext uri="{FF2B5EF4-FFF2-40B4-BE49-F238E27FC236}">
                <a16:creationId xmlns:a16="http://schemas.microsoft.com/office/drawing/2014/main" id="{EB7719B7-75CA-B35A-DF88-DC76707E3E46}"/>
              </a:ext>
            </a:extLst>
          </p:cNvPr>
          <p:cNvSpPr>
            <a:spLocks noGrp="1"/>
          </p:cNvSpPr>
          <p:nvPr>
            <p:ph type="sldNum" sz="quarter" idx="4"/>
          </p:nvPr>
        </p:nvSpPr>
        <p:spPr/>
        <p:txBody>
          <a:bodyPr/>
          <a:lstStyle/>
          <a:p>
            <a:fld id="{9E677C9D-2908-4B51-B245-D0108F3FAF17}" type="slidenum">
              <a:rPr lang="ja-JP" altLang="en-US" smtClean="0"/>
              <a:pPr/>
              <a:t>12</a:t>
            </a:fld>
            <a:endParaRPr lang="ja-JP" altLang="en-US" dirty="0"/>
          </a:p>
        </p:txBody>
      </p:sp>
    </p:spTree>
    <p:extLst>
      <p:ext uri="{BB962C8B-B14F-4D97-AF65-F5344CB8AC3E}">
        <p14:creationId xmlns:p14="http://schemas.microsoft.com/office/powerpoint/2010/main" val="1817601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en-US" altLang="ja-JP" b="1" dirty="0" err="1">
                <a:latin typeface="+mj-lt"/>
                <a:ea typeface="游ゴシック" panose="020B0400000000000000" pitchFamily="50" charset="-128"/>
              </a:rPr>
              <a:t>OpenChain</a:t>
            </a:r>
            <a:r>
              <a:rPr lang="en-US" altLang="ja-JP" b="1" dirty="0">
                <a:latin typeface="+mj-lt"/>
                <a:ea typeface="游ゴシック" panose="020B0400000000000000" pitchFamily="50" charset="-128"/>
              </a:rPr>
              <a:t> Spec. 2.1</a:t>
            </a:r>
            <a:r>
              <a:rPr lang="ja-JP" altLang="en-US" b="1" dirty="0">
                <a:latin typeface="+mj-lt"/>
                <a:ea typeface="游ゴシック" panose="020B0400000000000000" pitchFamily="50" charset="-128"/>
              </a:rPr>
              <a:t> </a:t>
            </a:r>
            <a:r>
              <a:rPr lang="en-US" altLang="ja-JP" b="1" dirty="0">
                <a:latin typeface="+mj-lt"/>
                <a:ea typeface="游ゴシック" panose="020B0400000000000000" pitchFamily="50" charset="-128"/>
              </a:rPr>
              <a:t>&gt;&gt; ISO/IEC 5230:2020</a:t>
            </a:r>
            <a:endParaRPr kumimoji="1"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90272" y="1357200"/>
            <a:ext cx="10320000" cy="394195"/>
          </a:xfrm>
        </p:spPr>
        <p:txBody>
          <a:bodyPr/>
          <a:lstStyle/>
          <a:p>
            <a:pPr marL="0" indent="0">
              <a:buNone/>
            </a:pPr>
            <a:r>
              <a:rPr kumimoji="1" lang="ja-JP" altLang="en-US" sz="2400" b="1" dirty="0">
                <a:latin typeface="+mn-lt"/>
                <a:ea typeface="+mj-ea"/>
              </a:rPr>
              <a:t>国際標準化以降、企業活動が活発化</a:t>
            </a:r>
            <a:endParaRPr kumimoji="1" lang="en-US" altLang="ja-JP" sz="2400" b="1" dirty="0">
              <a:latin typeface="+mj-lt"/>
              <a:ea typeface="+mn-ea"/>
            </a:endParaRPr>
          </a:p>
        </p:txBody>
      </p:sp>
      <p:sp>
        <p:nvSpPr>
          <p:cNvPr id="10" name="テキスト ボックス 9">
            <a:extLst>
              <a:ext uri="{FF2B5EF4-FFF2-40B4-BE49-F238E27FC236}">
                <a16:creationId xmlns:a16="http://schemas.microsoft.com/office/drawing/2014/main" id="{72026589-ED89-444D-AC21-6DF776140CA2}"/>
              </a:ext>
            </a:extLst>
          </p:cNvPr>
          <p:cNvSpPr txBox="1"/>
          <p:nvPr/>
        </p:nvSpPr>
        <p:spPr>
          <a:xfrm>
            <a:off x="7242623" y="6263307"/>
            <a:ext cx="3494587" cy="307777"/>
          </a:xfrm>
          <a:prstGeom prst="rect">
            <a:avLst/>
          </a:prstGeom>
          <a:noFill/>
        </p:spPr>
        <p:txBody>
          <a:bodyPr wrap="square">
            <a:spAutoFit/>
          </a:bodyPr>
          <a:lstStyle/>
          <a:p>
            <a:r>
              <a:rPr lang="en-US" altLang="ja-JP" sz="1400" dirty="0">
                <a:ea typeface="BIZ UDPゴシック" panose="020B0400000000000000" pitchFamily="50" charset="-128"/>
                <a:hlinkClick r:id="rId3"/>
              </a:rPr>
              <a:t>https://www.openchainproject.org/news</a:t>
            </a:r>
            <a:endParaRPr lang="ja-JP" altLang="en-US" sz="1400" dirty="0">
              <a:ea typeface="BIZ UDPゴシック" panose="020B0400000000000000" pitchFamily="50" charset="-128"/>
            </a:endParaRPr>
          </a:p>
        </p:txBody>
      </p:sp>
      <p:sp>
        <p:nvSpPr>
          <p:cNvPr id="33" name="正方形/長方形 32">
            <a:extLst>
              <a:ext uri="{FF2B5EF4-FFF2-40B4-BE49-F238E27FC236}">
                <a16:creationId xmlns:a16="http://schemas.microsoft.com/office/drawing/2014/main" id="{864F98CB-94B2-41AC-AF66-F27036F5AAF9}"/>
              </a:ext>
            </a:extLst>
          </p:cNvPr>
          <p:cNvSpPr/>
          <p:nvPr/>
        </p:nvSpPr>
        <p:spPr>
          <a:xfrm>
            <a:off x="175846" y="1947634"/>
            <a:ext cx="11840308" cy="560512"/>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b="1" kern="0" dirty="0">
                <a:solidFill>
                  <a:prstClr val="white"/>
                </a:solidFill>
                <a:latin typeface="+mj-lt"/>
                <a:ea typeface="BIZ UDPゴシック" panose="020B0400000000000000" pitchFamily="50" charset="-128"/>
              </a:rPr>
              <a:t>適合を宣言する組織</a:t>
            </a:r>
            <a:endParaRPr kumimoji="0" lang="ja-JP" altLang="en-US" sz="1800" b="1" i="0" u="none" strike="noStrike" kern="0" cap="none" spc="0" normalizeH="0" baseline="0" noProof="0" dirty="0">
              <a:ln>
                <a:noFill/>
              </a:ln>
              <a:solidFill>
                <a:prstClr val="white"/>
              </a:solidFill>
              <a:effectLst/>
              <a:uLnTx/>
              <a:uFillTx/>
              <a:latin typeface="+mj-ea"/>
              <a:ea typeface="+mj-ea"/>
              <a:cs typeface="+mn-cs"/>
            </a:endParaRPr>
          </a:p>
        </p:txBody>
      </p:sp>
      <p:sp>
        <p:nvSpPr>
          <p:cNvPr id="34" name="正方形/長方形 33">
            <a:extLst>
              <a:ext uri="{FF2B5EF4-FFF2-40B4-BE49-F238E27FC236}">
                <a16:creationId xmlns:a16="http://schemas.microsoft.com/office/drawing/2014/main" id="{7DCEE829-0E30-42C1-86A8-632519F8201E}"/>
              </a:ext>
            </a:extLst>
          </p:cNvPr>
          <p:cNvSpPr/>
          <p:nvPr/>
        </p:nvSpPr>
        <p:spPr>
          <a:xfrm>
            <a:off x="175846" y="2508145"/>
            <a:ext cx="11840308" cy="3767659"/>
          </a:xfrm>
          <a:prstGeom prst="rect">
            <a:avLst/>
          </a:prstGeom>
          <a:solidFill>
            <a:sysClr val="window" lastClr="FFFFFF"/>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n-cs"/>
            </a:endParaRPr>
          </a:p>
        </p:txBody>
      </p:sp>
      <p:graphicFrame>
        <p:nvGraphicFramePr>
          <p:cNvPr id="7" name="表 7">
            <a:extLst>
              <a:ext uri="{FF2B5EF4-FFF2-40B4-BE49-F238E27FC236}">
                <a16:creationId xmlns:a16="http://schemas.microsoft.com/office/drawing/2014/main" id="{E1AA7771-1D73-40EB-9861-17FF19381440}"/>
              </a:ext>
            </a:extLst>
          </p:cNvPr>
          <p:cNvGraphicFramePr>
            <a:graphicFrameLocks noGrp="1"/>
          </p:cNvGraphicFramePr>
          <p:nvPr>
            <p:extLst>
              <p:ext uri="{D42A27DB-BD31-4B8C-83A1-F6EECF244321}">
                <p14:modId xmlns:p14="http://schemas.microsoft.com/office/powerpoint/2010/main" val="967795656"/>
              </p:ext>
            </p:extLst>
          </p:nvPr>
        </p:nvGraphicFramePr>
        <p:xfrm>
          <a:off x="234052" y="2483202"/>
          <a:ext cx="2340000" cy="3718560"/>
        </p:xfrm>
        <a:graphic>
          <a:graphicData uri="http://schemas.openxmlformats.org/drawingml/2006/table">
            <a:tbl>
              <a:tblPr firstRow="1" bandRow="1">
                <a:tableStyleId>{2D5ABB26-0587-4C30-8999-92F81FD0307C}</a:tableStyleId>
              </a:tblPr>
              <a:tblGrid>
                <a:gridCol w="845212">
                  <a:extLst>
                    <a:ext uri="{9D8B030D-6E8A-4147-A177-3AD203B41FA5}">
                      <a16:colId xmlns:a16="http://schemas.microsoft.com/office/drawing/2014/main" val="3035973476"/>
                    </a:ext>
                  </a:extLst>
                </a:gridCol>
                <a:gridCol w="1494788">
                  <a:extLst>
                    <a:ext uri="{9D8B030D-6E8A-4147-A177-3AD203B41FA5}">
                      <a16:colId xmlns:a16="http://schemas.microsoft.com/office/drawing/2014/main" val="2128274504"/>
                    </a:ext>
                  </a:extLst>
                </a:gridCol>
              </a:tblGrid>
              <a:tr h="221960">
                <a:tc>
                  <a:txBody>
                    <a:bodyPr/>
                    <a:lstStyle/>
                    <a:p>
                      <a:r>
                        <a:rPr kumimoji="1" lang="en-US" altLang="ja-JP" sz="1000" b="0" dirty="0"/>
                        <a:t>2020/12/01</a:t>
                      </a:r>
                      <a:endParaRPr kumimoji="1" lang="ja-JP" altLang="en-US" sz="1000" b="0" dirty="0">
                        <a:latin typeface="+mn-lt"/>
                      </a:endParaRPr>
                    </a:p>
                  </a:txBody>
                  <a:tcPr anchor="ctr"/>
                </a:tc>
                <a:tc>
                  <a:txBody>
                    <a:bodyPr/>
                    <a:lstStyle/>
                    <a:p>
                      <a:r>
                        <a:rPr kumimoji="1" lang="ja-JP" altLang="en-US" sz="1000" b="0" dirty="0"/>
                        <a:t>トヨタ自動車</a:t>
                      </a:r>
                      <a:endParaRPr kumimoji="1" lang="ja-JP" altLang="en-US" sz="1000" b="0" dirty="0">
                        <a:latin typeface="+mn-lt"/>
                      </a:endParaRPr>
                    </a:p>
                  </a:txBody>
                  <a:tcPr anchor="ctr"/>
                </a:tc>
                <a:extLst>
                  <a:ext uri="{0D108BD9-81ED-4DB2-BD59-A6C34878D82A}">
                    <a16:rowId xmlns:a16="http://schemas.microsoft.com/office/drawing/2014/main" val="2262074657"/>
                  </a:ext>
                </a:extLst>
              </a:tr>
              <a:tr h="221960">
                <a:tc>
                  <a:txBody>
                    <a:bodyPr/>
                    <a:lstStyle/>
                    <a:p>
                      <a:r>
                        <a:rPr kumimoji="1" lang="en-US" altLang="ja-JP" sz="1000" b="0" dirty="0"/>
                        <a:t>2020/12/15</a:t>
                      </a:r>
                      <a:endParaRPr kumimoji="1" lang="ja-JP" altLang="en-US" sz="1000" b="0" dirty="0">
                        <a:latin typeface="+mn-lt"/>
                      </a:endParaRPr>
                    </a:p>
                  </a:txBody>
                  <a:tcPr anchor="ctr"/>
                </a:tc>
                <a:tc>
                  <a:txBody>
                    <a:bodyPr/>
                    <a:lstStyle/>
                    <a:p>
                      <a:r>
                        <a:rPr kumimoji="1" lang="en-US" altLang="ja-JP" sz="1000" b="0" dirty="0"/>
                        <a:t>NCSOFT</a:t>
                      </a:r>
                      <a:endParaRPr kumimoji="1" lang="ja-JP" altLang="en-US" sz="1000" b="0" dirty="0">
                        <a:latin typeface="+mn-lt"/>
                      </a:endParaRPr>
                    </a:p>
                  </a:txBody>
                  <a:tcPr anchor="ctr"/>
                </a:tc>
                <a:extLst>
                  <a:ext uri="{0D108BD9-81ED-4DB2-BD59-A6C34878D82A}">
                    <a16:rowId xmlns:a16="http://schemas.microsoft.com/office/drawing/2014/main" val="2092766118"/>
                  </a:ext>
                </a:extLst>
              </a:tr>
              <a:tr h="221960">
                <a:tc>
                  <a:txBody>
                    <a:bodyPr/>
                    <a:lstStyle/>
                    <a:p>
                      <a:r>
                        <a:rPr kumimoji="1" lang="en-US" altLang="ja-JP" sz="1000" b="0" dirty="0"/>
                        <a:t>2020/12/17</a:t>
                      </a:r>
                      <a:endParaRPr kumimoji="1" lang="en-US" altLang="ja-JP" sz="1000" b="0" dirty="0">
                        <a:latin typeface="+mn-lt"/>
                      </a:endParaRPr>
                    </a:p>
                  </a:txBody>
                  <a:tcPr anchor="ctr"/>
                </a:tc>
                <a:tc>
                  <a:txBody>
                    <a:bodyPr/>
                    <a:lstStyle/>
                    <a:p>
                      <a:r>
                        <a:rPr kumimoji="1" lang="en-US" altLang="ja-JP" sz="1000" b="0" dirty="0"/>
                        <a:t>Cisco</a:t>
                      </a:r>
                      <a:endParaRPr kumimoji="1" lang="ja-JP" altLang="en-US" sz="1000" b="0" dirty="0">
                        <a:latin typeface="+mn-lt"/>
                      </a:endParaRPr>
                    </a:p>
                  </a:txBody>
                  <a:tcPr anchor="ctr"/>
                </a:tc>
                <a:extLst>
                  <a:ext uri="{0D108BD9-81ED-4DB2-BD59-A6C34878D82A}">
                    <a16:rowId xmlns:a16="http://schemas.microsoft.com/office/drawing/2014/main" val="444808631"/>
                  </a:ext>
                </a:extLst>
              </a:tr>
              <a:tr h="221960">
                <a:tc>
                  <a:txBody>
                    <a:bodyPr/>
                    <a:lstStyle/>
                    <a:p>
                      <a:r>
                        <a:rPr kumimoji="1" lang="en-US" altLang="ja-JP" sz="1000" b="0" dirty="0"/>
                        <a:t>2021/01/13</a:t>
                      </a:r>
                      <a:endParaRPr kumimoji="1" lang="ja-JP" altLang="en-US" sz="1000" b="0" dirty="0">
                        <a:latin typeface="+mn-lt"/>
                      </a:endParaRPr>
                    </a:p>
                  </a:txBody>
                  <a:tcPr anchor="ctr"/>
                </a:tc>
                <a:tc>
                  <a:txBody>
                    <a:bodyPr/>
                    <a:lstStyle/>
                    <a:p>
                      <a:r>
                        <a:rPr kumimoji="1" lang="en-US" altLang="ja-JP" sz="1000" b="0" dirty="0"/>
                        <a:t>NTT</a:t>
                      </a:r>
                      <a:r>
                        <a:rPr kumimoji="1" lang="ja-JP" altLang="en-US" sz="1000" b="0" dirty="0"/>
                        <a:t>データ</a:t>
                      </a:r>
                      <a:endParaRPr kumimoji="1" lang="ja-JP" altLang="en-US" sz="1000" b="0" dirty="0">
                        <a:latin typeface="+mn-lt"/>
                      </a:endParaRPr>
                    </a:p>
                  </a:txBody>
                  <a:tcPr anchor="ctr"/>
                </a:tc>
                <a:extLst>
                  <a:ext uri="{0D108BD9-81ED-4DB2-BD59-A6C34878D82A}">
                    <a16:rowId xmlns:a16="http://schemas.microsoft.com/office/drawing/2014/main" val="2639739016"/>
                  </a:ext>
                </a:extLst>
              </a:tr>
              <a:tr h="221960">
                <a:tc>
                  <a:txBody>
                    <a:bodyPr/>
                    <a:lstStyle/>
                    <a:p>
                      <a:r>
                        <a:rPr kumimoji="1" lang="en-US" altLang="ja-JP" sz="1000" b="0" dirty="0"/>
                        <a:t>2021/02/01</a:t>
                      </a:r>
                      <a:endParaRPr kumimoji="1" lang="ja-JP" altLang="en-US" sz="1000" b="0" dirty="0">
                        <a:latin typeface="+mn-lt"/>
                      </a:endParaRPr>
                    </a:p>
                  </a:txBody>
                  <a:tcPr anchor="ctr"/>
                </a:tc>
                <a:tc>
                  <a:txBody>
                    <a:bodyPr/>
                    <a:lstStyle/>
                    <a:p>
                      <a:r>
                        <a:rPr kumimoji="1" lang="en-US" altLang="ja-JP" sz="1000" b="0" dirty="0"/>
                        <a:t>Microsoft</a:t>
                      </a:r>
                      <a:endParaRPr kumimoji="1" lang="ja-JP" altLang="en-US" sz="1000" b="0" dirty="0">
                        <a:latin typeface="+mn-lt"/>
                      </a:endParaRPr>
                    </a:p>
                  </a:txBody>
                  <a:tcPr anchor="ctr"/>
                </a:tc>
                <a:extLst>
                  <a:ext uri="{0D108BD9-81ED-4DB2-BD59-A6C34878D82A}">
                    <a16:rowId xmlns:a16="http://schemas.microsoft.com/office/drawing/2014/main" val="2794214248"/>
                  </a:ext>
                </a:extLst>
              </a:tr>
              <a:tr h="221960">
                <a:tc>
                  <a:txBody>
                    <a:bodyPr/>
                    <a:lstStyle/>
                    <a:p>
                      <a:r>
                        <a:rPr kumimoji="1" lang="en-US" altLang="ja-JP" sz="1000" b="0" dirty="0"/>
                        <a:t>2021/02/08</a:t>
                      </a:r>
                      <a:endParaRPr kumimoji="1" lang="ja-JP" altLang="en-US" sz="1000" b="0" dirty="0">
                        <a:latin typeface="+mn-lt"/>
                      </a:endParaRPr>
                    </a:p>
                  </a:txBody>
                  <a:tcPr anchor="ctr"/>
                </a:tc>
                <a:tc>
                  <a:txBody>
                    <a:bodyPr/>
                    <a:lstStyle/>
                    <a:p>
                      <a:r>
                        <a:rPr kumimoji="1" lang="ja-JP" altLang="en-US" sz="1000" b="0" dirty="0"/>
                        <a:t>日立製作所</a:t>
                      </a:r>
                      <a:endParaRPr kumimoji="1" lang="ja-JP" altLang="en-US" sz="1000" b="0" dirty="0">
                        <a:latin typeface="+mn-lt"/>
                      </a:endParaRPr>
                    </a:p>
                  </a:txBody>
                  <a:tcPr anchor="ctr"/>
                </a:tc>
                <a:extLst>
                  <a:ext uri="{0D108BD9-81ED-4DB2-BD59-A6C34878D82A}">
                    <a16:rowId xmlns:a16="http://schemas.microsoft.com/office/drawing/2014/main" val="540462212"/>
                  </a:ext>
                </a:extLst>
              </a:tr>
              <a:tr h="221960">
                <a:tc>
                  <a:txBody>
                    <a:bodyPr/>
                    <a:lstStyle/>
                    <a:p>
                      <a:r>
                        <a:rPr kumimoji="1" lang="en-US" altLang="ja-JP" sz="1000" b="0" dirty="0"/>
                        <a:t>2021/03/02</a:t>
                      </a:r>
                      <a:endParaRPr kumimoji="1" lang="ja-JP" altLang="en-US" sz="1000" b="0" dirty="0">
                        <a:latin typeface="+mn-lt"/>
                      </a:endParaRPr>
                    </a:p>
                  </a:txBody>
                  <a:tcPr anchor="ctr"/>
                </a:tc>
                <a:tc>
                  <a:txBody>
                    <a:bodyPr/>
                    <a:lstStyle/>
                    <a:p>
                      <a:r>
                        <a:rPr kumimoji="1" lang="en-US" altLang="ja-JP" sz="1000" b="0" dirty="0"/>
                        <a:t>LG</a:t>
                      </a:r>
                      <a:endParaRPr kumimoji="1" lang="ja-JP" altLang="en-US" sz="1000" b="0" dirty="0">
                        <a:latin typeface="+mn-lt"/>
                      </a:endParaRPr>
                    </a:p>
                  </a:txBody>
                  <a:tcPr anchor="ctr"/>
                </a:tc>
                <a:extLst>
                  <a:ext uri="{0D108BD9-81ED-4DB2-BD59-A6C34878D82A}">
                    <a16:rowId xmlns:a16="http://schemas.microsoft.com/office/drawing/2014/main" val="2390079455"/>
                  </a:ext>
                </a:extLst>
              </a:tr>
              <a:tr h="499409">
                <a:tc>
                  <a:txBody>
                    <a:bodyPr/>
                    <a:lstStyle/>
                    <a:p>
                      <a:r>
                        <a:rPr kumimoji="1" lang="en-US" altLang="ja-JP" sz="1000" b="0" dirty="0"/>
                        <a:t>2021/04/06</a:t>
                      </a:r>
                      <a:endParaRPr kumimoji="1" lang="ja-JP" altLang="en-US" sz="1000" b="0" dirty="0">
                        <a:latin typeface="+mn-lt"/>
                      </a:endParaRPr>
                    </a:p>
                  </a:txBody>
                  <a:tcPr anchor="ctr"/>
                </a:tc>
                <a:tc>
                  <a:txBody>
                    <a:bodyPr/>
                    <a:lstStyle/>
                    <a:p>
                      <a:r>
                        <a:rPr kumimoji="1" lang="en-US" altLang="ja-JP" sz="1000" b="0" dirty="0"/>
                        <a:t>Nanjing Fujitsu Nanda Software Technology Co., Ltd.</a:t>
                      </a:r>
                      <a:endParaRPr kumimoji="1" lang="ja-JP" altLang="en-US" sz="1000" b="0" dirty="0">
                        <a:latin typeface="+mn-lt"/>
                      </a:endParaRPr>
                    </a:p>
                  </a:txBody>
                  <a:tcPr anchor="ctr"/>
                </a:tc>
                <a:extLst>
                  <a:ext uri="{0D108BD9-81ED-4DB2-BD59-A6C34878D82A}">
                    <a16:rowId xmlns:a16="http://schemas.microsoft.com/office/drawing/2014/main" val="3080294371"/>
                  </a:ext>
                </a:extLst>
              </a:tr>
              <a:tr h="221960">
                <a:tc>
                  <a:txBody>
                    <a:bodyPr/>
                    <a:lstStyle/>
                    <a:p>
                      <a:r>
                        <a:rPr kumimoji="1" lang="en-US" altLang="ja-JP" sz="1000" b="0" dirty="0"/>
                        <a:t>2021/04/22</a:t>
                      </a:r>
                      <a:endParaRPr kumimoji="1" lang="ja-JP" altLang="en-US" sz="1000" b="0" dirty="0">
                        <a:latin typeface="+mn-lt"/>
                      </a:endParaRPr>
                    </a:p>
                  </a:txBody>
                  <a:tcPr anchor="ctr"/>
                </a:tc>
                <a:tc>
                  <a:txBody>
                    <a:bodyPr/>
                    <a:lstStyle/>
                    <a:p>
                      <a:r>
                        <a:rPr kumimoji="1" lang="en-US" altLang="ja-JP" sz="1000" b="0" dirty="0" err="1"/>
                        <a:t>Keitaro</a:t>
                      </a:r>
                      <a:endParaRPr kumimoji="1" lang="ja-JP" altLang="en-US" sz="1000" b="0" dirty="0">
                        <a:latin typeface="+mn-lt"/>
                      </a:endParaRPr>
                    </a:p>
                  </a:txBody>
                  <a:tcPr anchor="ctr"/>
                </a:tc>
                <a:extLst>
                  <a:ext uri="{0D108BD9-81ED-4DB2-BD59-A6C34878D82A}">
                    <a16:rowId xmlns:a16="http://schemas.microsoft.com/office/drawing/2014/main" val="2466994459"/>
                  </a:ext>
                </a:extLst>
              </a:tr>
              <a:tr h="221960">
                <a:tc>
                  <a:txBody>
                    <a:bodyPr/>
                    <a:lstStyle/>
                    <a:p>
                      <a:r>
                        <a:rPr kumimoji="1" lang="en-US" altLang="ja-JP" sz="1000" b="0" dirty="0"/>
                        <a:t>2021/07/07</a:t>
                      </a:r>
                      <a:endParaRPr kumimoji="1" lang="ja-JP" altLang="en-US" sz="1000" b="0" dirty="0">
                        <a:latin typeface="+mn-lt"/>
                      </a:endParaRPr>
                    </a:p>
                  </a:txBody>
                  <a:tcPr anchor="ctr"/>
                </a:tc>
                <a:tc>
                  <a:txBody>
                    <a:bodyPr/>
                    <a:lstStyle/>
                    <a:p>
                      <a:r>
                        <a:rPr kumimoji="1" lang="en-US" altLang="ja-JP" sz="1000" b="0" dirty="0"/>
                        <a:t>Samsung Electronics</a:t>
                      </a:r>
                      <a:endParaRPr kumimoji="1" lang="ja-JP" altLang="en-US" sz="1000" b="0" dirty="0">
                        <a:latin typeface="+mn-lt"/>
                      </a:endParaRPr>
                    </a:p>
                  </a:txBody>
                  <a:tcPr anchor="ctr"/>
                </a:tc>
                <a:extLst>
                  <a:ext uri="{0D108BD9-81ED-4DB2-BD59-A6C34878D82A}">
                    <a16:rowId xmlns:a16="http://schemas.microsoft.com/office/drawing/2014/main" val="2494498816"/>
                  </a:ext>
                </a:extLst>
              </a:tr>
              <a:tr h="221960">
                <a:tc>
                  <a:txBody>
                    <a:bodyPr/>
                    <a:lstStyle/>
                    <a:p>
                      <a:r>
                        <a:rPr kumimoji="1" lang="en-US" altLang="ja-JP" sz="1000" b="0" dirty="0"/>
                        <a:t>2021/07/13</a:t>
                      </a:r>
                      <a:endParaRPr kumimoji="1" lang="ja-JP" altLang="en-US" sz="1000" b="0" dirty="0">
                        <a:latin typeface="+mn-lt"/>
                      </a:endParaRPr>
                    </a:p>
                  </a:txBody>
                  <a:tcPr anchor="ctr"/>
                </a:tc>
                <a:tc>
                  <a:txBody>
                    <a:bodyPr/>
                    <a:lstStyle/>
                    <a:p>
                      <a:r>
                        <a:rPr kumimoji="1" lang="en-US" altLang="ja-JP" sz="1000" b="0" dirty="0"/>
                        <a:t>Bosch</a:t>
                      </a:r>
                      <a:endParaRPr kumimoji="1" lang="ja-JP" altLang="en-US" sz="1000" b="0" dirty="0">
                        <a:latin typeface="+mn-lt"/>
                      </a:endParaRPr>
                    </a:p>
                  </a:txBody>
                  <a:tcPr anchor="ctr"/>
                </a:tc>
                <a:extLst>
                  <a:ext uri="{0D108BD9-81ED-4DB2-BD59-A6C34878D82A}">
                    <a16:rowId xmlns:a16="http://schemas.microsoft.com/office/drawing/2014/main" val="310194859"/>
                  </a:ext>
                </a:extLst>
              </a:tr>
              <a:tr h="221960">
                <a:tc>
                  <a:txBody>
                    <a:bodyPr/>
                    <a:lstStyle/>
                    <a:p>
                      <a:r>
                        <a:rPr kumimoji="1" lang="en-US" altLang="ja-JP" sz="1000" b="0" dirty="0"/>
                        <a:t>2021/08/09</a:t>
                      </a:r>
                      <a:endParaRPr kumimoji="1" lang="ja-JP" altLang="en-US" sz="1000" b="0" dirty="0">
                        <a:latin typeface="+mn-lt"/>
                      </a:endParaRPr>
                    </a:p>
                  </a:txBody>
                  <a:tcPr anchor="ctr"/>
                </a:tc>
                <a:tc>
                  <a:txBody>
                    <a:bodyPr/>
                    <a:lstStyle/>
                    <a:p>
                      <a:r>
                        <a:rPr kumimoji="1" lang="en-US" altLang="ja-JP" sz="1000" b="0" dirty="0"/>
                        <a:t>Sony Semiconductor</a:t>
                      </a:r>
                      <a:endParaRPr kumimoji="1" lang="ja-JP" altLang="en-US" sz="1000" b="0" dirty="0">
                        <a:latin typeface="+mn-lt"/>
                      </a:endParaRPr>
                    </a:p>
                  </a:txBody>
                  <a:tcPr anchor="ctr"/>
                </a:tc>
                <a:extLst>
                  <a:ext uri="{0D108BD9-81ED-4DB2-BD59-A6C34878D82A}">
                    <a16:rowId xmlns:a16="http://schemas.microsoft.com/office/drawing/2014/main" val="288055636"/>
                  </a:ext>
                </a:extLst>
              </a:tr>
              <a:tr h="221960">
                <a:tc>
                  <a:txBody>
                    <a:bodyPr/>
                    <a:lstStyle/>
                    <a:p>
                      <a:r>
                        <a:rPr kumimoji="1" lang="en-US" altLang="ja-JP" sz="1000" dirty="0"/>
                        <a:t>2021/08/19</a:t>
                      </a:r>
                      <a:endParaRPr kumimoji="1" lang="ja-JP" altLang="en-US" sz="1000" dirty="0">
                        <a:latin typeface="+mn-lt"/>
                      </a:endParaRPr>
                    </a:p>
                  </a:txBody>
                  <a:tcPr anchor="ctr"/>
                </a:tc>
                <a:tc>
                  <a:txBody>
                    <a:bodyPr/>
                    <a:lstStyle/>
                    <a:p>
                      <a:r>
                        <a:rPr kumimoji="1" lang="en-US" altLang="ja-JP" sz="1000" dirty="0"/>
                        <a:t>QCT</a:t>
                      </a:r>
                      <a:endParaRPr kumimoji="1" lang="ja-JP" altLang="en-US" sz="1000" dirty="0">
                        <a:latin typeface="+mn-lt"/>
                      </a:endParaRPr>
                    </a:p>
                  </a:txBody>
                  <a:tcPr anchor="ctr"/>
                </a:tc>
                <a:extLst>
                  <a:ext uri="{0D108BD9-81ED-4DB2-BD59-A6C34878D82A}">
                    <a16:rowId xmlns:a16="http://schemas.microsoft.com/office/drawing/2014/main" val="1380694748"/>
                  </a:ext>
                </a:extLst>
              </a:tr>
              <a:tr h="221960">
                <a:tc>
                  <a:txBody>
                    <a:bodyPr/>
                    <a:lstStyle/>
                    <a:p>
                      <a:r>
                        <a:rPr kumimoji="1" lang="en-US" altLang="ja-JP" sz="1000" dirty="0"/>
                        <a:t>2021/08/22</a:t>
                      </a:r>
                      <a:endParaRPr kumimoji="1" lang="en-US" altLang="ja-JP" sz="1000" dirty="0">
                        <a:latin typeface="+mn-lt"/>
                      </a:endParaRPr>
                    </a:p>
                  </a:txBody>
                  <a:tcPr anchor="ctr"/>
                </a:tc>
                <a:tc>
                  <a:txBody>
                    <a:bodyPr/>
                    <a:lstStyle/>
                    <a:p>
                      <a:r>
                        <a:rPr kumimoji="1" lang="en-US" altLang="ja-JP" sz="1000" dirty="0" err="1"/>
                        <a:t>Coontec</a:t>
                      </a:r>
                      <a:endParaRPr kumimoji="1" lang="ja-JP" altLang="en-US" sz="1000" dirty="0">
                        <a:latin typeface="+mn-lt"/>
                      </a:endParaRPr>
                    </a:p>
                  </a:txBody>
                  <a:tcPr anchor="ctr"/>
                </a:tc>
                <a:extLst>
                  <a:ext uri="{0D108BD9-81ED-4DB2-BD59-A6C34878D82A}">
                    <a16:rowId xmlns:a16="http://schemas.microsoft.com/office/drawing/2014/main" val="1312670130"/>
                  </a:ext>
                </a:extLst>
              </a:tr>
            </a:tbl>
          </a:graphicData>
        </a:graphic>
      </p:graphicFrame>
      <p:graphicFrame>
        <p:nvGraphicFramePr>
          <p:cNvPr id="48" name="表 7">
            <a:extLst>
              <a:ext uri="{FF2B5EF4-FFF2-40B4-BE49-F238E27FC236}">
                <a16:creationId xmlns:a16="http://schemas.microsoft.com/office/drawing/2014/main" id="{273CA5C8-D895-4FED-840E-2C4C1338199E}"/>
              </a:ext>
            </a:extLst>
          </p:cNvPr>
          <p:cNvGraphicFramePr>
            <a:graphicFrameLocks noGrp="1"/>
          </p:cNvGraphicFramePr>
          <p:nvPr>
            <p:extLst>
              <p:ext uri="{D42A27DB-BD31-4B8C-83A1-F6EECF244321}">
                <p14:modId xmlns:p14="http://schemas.microsoft.com/office/powerpoint/2010/main" val="1072627490"/>
              </p:ext>
            </p:extLst>
          </p:nvPr>
        </p:nvGraphicFramePr>
        <p:xfrm>
          <a:off x="2556644" y="2483202"/>
          <a:ext cx="2340000" cy="3779520"/>
        </p:xfrm>
        <a:graphic>
          <a:graphicData uri="http://schemas.openxmlformats.org/drawingml/2006/table">
            <a:tbl>
              <a:tblPr firstRow="1" bandRow="1">
                <a:tableStyleId>{2D5ABB26-0587-4C30-8999-92F81FD0307C}</a:tableStyleId>
              </a:tblPr>
              <a:tblGrid>
                <a:gridCol w="859844">
                  <a:extLst>
                    <a:ext uri="{9D8B030D-6E8A-4147-A177-3AD203B41FA5}">
                      <a16:colId xmlns:a16="http://schemas.microsoft.com/office/drawing/2014/main" val="3035973476"/>
                    </a:ext>
                  </a:extLst>
                </a:gridCol>
                <a:gridCol w="1480156">
                  <a:extLst>
                    <a:ext uri="{9D8B030D-6E8A-4147-A177-3AD203B41FA5}">
                      <a16:colId xmlns:a16="http://schemas.microsoft.com/office/drawing/2014/main" val="2128274504"/>
                    </a:ext>
                  </a:extLst>
                </a:gridCol>
              </a:tblGrid>
              <a:tr h="215039">
                <a:tc>
                  <a:txBody>
                    <a:bodyPr/>
                    <a:lstStyle/>
                    <a:p>
                      <a:r>
                        <a:rPr kumimoji="1" lang="en-US" altLang="ja-JP" sz="1000" dirty="0"/>
                        <a:t>2021/09/07</a:t>
                      </a:r>
                      <a:endParaRPr kumimoji="1" lang="ja-JP" altLang="en-US" sz="1000" dirty="0">
                        <a:latin typeface="+mn-lt"/>
                      </a:endParaRPr>
                    </a:p>
                  </a:txBody>
                  <a:tcPr anchor="ctr"/>
                </a:tc>
                <a:tc>
                  <a:txBody>
                    <a:bodyPr/>
                    <a:lstStyle/>
                    <a:p>
                      <a:r>
                        <a:rPr kumimoji="1" lang="en-US" altLang="ja-JP" sz="1000" dirty="0"/>
                        <a:t>Woven Planet</a:t>
                      </a:r>
                      <a:endParaRPr kumimoji="1" lang="ja-JP" altLang="en-US" sz="1000" dirty="0">
                        <a:latin typeface="+mn-lt"/>
                      </a:endParaRPr>
                    </a:p>
                  </a:txBody>
                  <a:tcPr anchor="ctr"/>
                </a:tc>
                <a:extLst>
                  <a:ext uri="{0D108BD9-81ED-4DB2-BD59-A6C34878D82A}">
                    <a16:rowId xmlns:a16="http://schemas.microsoft.com/office/drawing/2014/main" val="3953754925"/>
                  </a:ext>
                </a:extLst>
              </a:tr>
              <a:tr h="215039">
                <a:tc>
                  <a:txBody>
                    <a:bodyPr/>
                    <a:lstStyle/>
                    <a:p>
                      <a:r>
                        <a:rPr kumimoji="1" lang="en-US" altLang="ja-JP" sz="1000" dirty="0"/>
                        <a:t>2021/09/08</a:t>
                      </a:r>
                      <a:endParaRPr kumimoji="1" lang="ja-JP" altLang="en-US" sz="1000" dirty="0">
                        <a:latin typeface="+mn-lt"/>
                      </a:endParaRPr>
                    </a:p>
                  </a:txBody>
                  <a:tcPr anchor="ctr"/>
                </a:tc>
                <a:tc>
                  <a:txBody>
                    <a:bodyPr/>
                    <a:lstStyle/>
                    <a:p>
                      <a:r>
                        <a:rPr kumimoji="1" lang="en-US" altLang="ja-JP" sz="1000" dirty="0"/>
                        <a:t>Synology</a:t>
                      </a:r>
                      <a:endParaRPr kumimoji="1" lang="ja-JP" altLang="en-US" sz="1000" dirty="0">
                        <a:latin typeface="+mn-lt"/>
                      </a:endParaRPr>
                    </a:p>
                  </a:txBody>
                  <a:tcPr anchor="ctr"/>
                </a:tc>
                <a:extLst>
                  <a:ext uri="{0D108BD9-81ED-4DB2-BD59-A6C34878D82A}">
                    <a16:rowId xmlns:a16="http://schemas.microsoft.com/office/drawing/2014/main" val="2092766118"/>
                  </a:ext>
                </a:extLst>
              </a:tr>
              <a:tr h="215039">
                <a:tc>
                  <a:txBody>
                    <a:bodyPr/>
                    <a:lstStyle/>
                    <a:p>
                      <a:r>
                        <a:rPr kumimoji="1" lang="en-US" altLang="ja-JP" sz="1000" dirty="0"/>
                        <a:t>2021/09/08</a:t>
                      </a:r>
                      <a:endParaRPr kumimoji="1" lang="ja-JP" altLang="en-US" sz="1000" dirty="0">
                        <a:latin typeface="+mn-lt"/>
                      </a:endParaRPr>
                    </a:p>
                  </a:txBody>
                  <a:tcPr anchor="ctr"/>
                </a:tc>
                <a:tc>
                  <a:txBody>
                    <a:bodyPr/>
                    <a:lstStyle/>
                    <a:p>
                      <a:r>
                        <a:rPr kumimoji="1" lang="en-US" altLang="ja-JP" sz="1000" dirty="0"/>
                        <a:t>SK Telecom</a:t>
                      </a:r>
                      <a:endParaRPr kumimoji="1" lang="ja-JP" altLang="en-US" sz="1000" dirty="0">
                        <a:latin typeface="+mn-lt"/>
                      </a:endParaRPr>
                    </a:p>
                  </a:txBody>
                  <a:tcPr anchor="ctr"/>
                </a:tc>
                <a:extLst>
                  <a:ext uri="{0D108BD9-81ED-4DB2-BD59-A6C34878D82A}">
                    <a16:rowId xmlns:a16="http://schemas.microsoft.com/office/drawing/2014/main" val="444808631"/>
                  </a:ext>
                </a:extLst>
              </a:tr>
              <a:tr h="215039">
                <a:tc>
                  <a:txBody>
                    <a:bodyPr/>
                    <a:lstStyle/>
                    <a:p>
                      <a:r>
                        <a:rPr kumimoji="1" lang="en-US" altLang="ja-JP" sz="1000" dirty="0"/>
                        <a:t>2021/10/19</a:t>
                      </a:r>
                      <a:endParaRPr kumimoji="1" lang="ja-JP" altLang="en-US" sz="1000" dirty="0">
                        <a:latin typeface="+mn-lt"/>
                      </a:endParaRPr>
                    </a:p>
                  </a:txBody>
                  <a:tcPr anchor="ctr"/>
                </a:tc>
                <a:tc>
                  <a:txBody>
                    <a:bodyPr/>
                    <a:lstStyle/>
                    <a:p>
                      <a:r>
                        <a:rPr kumimoji="1" lang="en-US" altLang="ja-JP" sz="1000" dirty="0"/>
                        <a:t>NEC</a:t>
                      </a:r>
                      <a:endParaRPr kumimoji="1" lang="ja-JP" altLang="en-US" sz="1000" dirty="0">
                        <a:latin typeface="+mn-lt"/>
                      </a:endParaRPr>
                    </a:p>
                  </a:txBody>
                  <a:tcPr anchor="ctr"/>
                </a:tc>
                <a:extLst>
                  <a:ext uri="{0D108BD9-81ED-4DB2-BD59-A6C34878D82A}">
                    <a16:rowId xmlns:a16="http://schemas.microsoft.com/office/drawing/2014/main" val="2639739016"/>
                  </a:ext>
                </a:extLst>
              </a:tr>
              <a:tr h="215039">
                <a:tc>
                  <a:txBody>
                    <a:bodyPr/>
                    <a:lstStyle/>
                    <a:p>
                      <a:r>
                        <a:rPr kumimoji="1" lang="en-US" altLang="ja-JP" sz="1000" dirty="0"/>
                        <a:t>2021/12/15</a:t>
                      </a:r>
                      <a:endParaRPr kumimoji="1" lang="ja-JP" altLang="en-US" sz="1000" dirty="0">
                        <a:latin typeface="+mn-lt"/>
                      </a:endParaRPr>
                    </a:p>
                  </a:txBody>
                  <a:tcPr anchor="ctr"/>
                </a:tc>
                <a:tc>
                  <a:txBody>
                    <a:bodyPr/>
                    <a:lstStyle/>
                    <a:p>
                      <a:r>
                        <a:rPr kumimoji="1" lang="en-US" altLang="ja-JP" sz="1000" dirty="0"/>
                        <a:t>ETRI</a:t>
                      </a:r>
                      <a:endParaRPr kumimoji="1" lang="ja-JP" altLang="en-US" sz="1000" dirty="0">
                        <a:latin typeface="+mn-lt"/>
                      </a:endParaRPr>
                    </a:p>
                  </a:txBody>
                  <a:tcPr anchor="ctr"/>
                </a:tc>
                <a:extLst>
                  <a:ext uri="{0D108BD9-81ED-4DB2-BD59-A6C34878D82A}">
                    <a16:rowId xmlns:a16="http://schemas.microsoft.com/office/drawing/2014/main" val="2794214248"/>
                  </a:ext>
                </a:extLst>
              </a:tr>
              <a:tr h="215039">
                <a:tc>
                  <a:txBody>
                    <a:bodyPr/>
                    <a:lstStyle/>
                    <a:p>
                      <a:r>
                        <a:rPr kumimoji="1" lang="en-US" altLang="ja-JP" sz="1000" dirty="0"/>
                        <a:t>2022/01/24</a:t>
                      </a:r>
                      <a:endParaRPr kumimoji="1" lang="ja-JP" altLang="en-US" sz="1000" dirty="0">
                        <a:latin typeface="+mn-lt"/>
                      </a:endParaRPr>
                    </a:p>
                  </a:txBody>
                  <a:tcPr anchor="ctr"/>
                </a:tc>
                <a:tc>
                  <a:txBody>
                    <a:bodyPr/>
                    <a:lstStyle/>
                    <a:p>
                      <a:r>
                        <a:rPr kumimoji="1" lang="en-US" altLang="ja-JP" sz="1000" dirty="0" err="1"/>
                        <a:t>Kakaobank</a:t>
                      </a:r>
                      <a:endParaRPr kumimoji="1" lang="ja-JP" altLang="en-US" sz="1000" dirty="0">
                        <a:latin typeface="+mn-lt"/>
                      </a:endParaRPr>
                    </a:p>
                  </a:txBody>
                  <a:tcPr anchor="ctr"/>
                </a:tc>
                <a:extLst>
                  <a:ext uri="{0D108BD9-81ED-4DB2-BD59-A6C34878D82A}">
                    <a16:rowId xmlns:a16="http://schemas.microsoft.com/office/drawing/2014/main" val="540462212"/>
                  </a:ext>
                </a:extLst>
              </a:tr>
              <a:tr h="215039">
                <a:tc>
                  <a:txBody>
                    <a:bodyPr/>
                    <a:lstStyle/>
                    <a:p>
                      <a:r>
                        <a:rPr kumimoji="1" lang="en-US" altLang="ja-JP" sz="1000" dirty="0"/>
                        <a:t>2022/01/24</a:t>
                      </a:r>
                      <a:endParaRPr kumimoji="1" lang="ja-JP" altLang="en-US" sz="1000" dirty="0">
                        <a:latin typeface="+mn-lt"/>
                      </a:endParaRPr>
                    </a:p>
                  </a:txBody>
                  <a:tcPr anchor="ctr"/>
                </a:tc>
                <a:tc>
                  <a:txBody>
                    <a:bodyPr/>
                    <a:lstStyle/>
                    <a:p>
                      <a:r>
                        <a:rPr kumimoji="1" lang="en-US" altLang="ja-JP" sz="1000" dirty="0"/>
                        <a:t>Kakao</a:t>
                      </a:r>
                      <a:endParaRPr kumimoji="1" lang="ja-JP" altLang="en-US" sz="1000" dirty="0">
                        <a:latin typeface="+mn-lt"/>
                      </a:endParaRPr>
                    </a:p>
                  </a:txBody>
                  <a:tcPr anchor="ctr"/>
                </a:tc>
                <a:extLst>
                  <a:ext uri="{0D108BD9-81ED-4DB2-BD59-A6C34878D82A}">
                    <a16:rowId xmlns:a16="http://schemas.microsoft.com/office/drawing/2014/main" val="2390079455"/>
                  </a:ext>
                </a:extLst>
              </a:tr>
              <a:tr h="378716">
                <a:tc>
                  <a:txBody>
                    <a:bodyPr/>
                    <a:lstStyle/>
                    <a:p>
                      <a:r>
                        <a:rPr kumimoji="1" lang="en-US" altLang="ja-JP" sz="1000" dirty="0"/>
                        <a:t>2022/02/14</a:t>
                      </a:r>
                      <a:endParaRPr kumimoji="1" lang="ja-JP" altLang="en-US" sz="1000" dirty="0">
                        <a:latin typeface="+mn-lt"/>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en-US" altLang="ja-JP" sz="1000" dirty="0" err="1"/>
                        <a:t>GBase</a:t>
                      </a:r>
                      <a:r>
                        <a:rPr kumimoji="1" lang="en-US" altLang="ja-JP" sz="1000" dirty="0"/>
                        <a:t> 8a from General Data Technology Co., Ltd. (GBASE)</a:t>
                      </a:r>
                    </a:p>
                  </a:txBody>
                  <a:tcPr anchor="ctr"/>
                </a:tc>
                <a:extLst>
                  <a:ext uri="{0D108BD9-81ED-4DB2-BD59-A6C34878D82A}">
                    <a16:rowId xmlns:a16="http://schemas.microsoft.com/office/drawing/2014/main" val="3080294371"/>
                  </a:ext>
                </a:extLst>
              </a:tr>
              <a:tr h="141039">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000" dirty="0"/>
                        <a:t>2022/02/14</a:t>
                      </a:r>
                      <a:endParaRPr kumimoji="1" lang="ja-JP" altLang="en-US" sz="1000" dirty="0">
                        <a:latin typeface="+mn-lt"/>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000" dirty="0" err="1"/>
                        <a:t>KingbaseES</a:t>
                      </a:r>
                      <a:r>
                        <a:rPr kumimoji="1" lang="en-US" altLang="ja-JP" sz="1000" dirty="0"/>
                        <a:t> V8 from CETC </a:t>
                      </a:r>
                      <a:r>
                        <a:rPr kumimoji="1" lang="en-US" altLang="ja-JP" sz="1000" dirty="0" err="1"/>
                        <a:t>Kingbase</a:t>
                      </a:r>
                      <a:endParaRPr kumimoji="1" lang="en-US" altLang="ja-JP" sz="1000" dirty="0"/>
                    </a:p>
                  </a:txBody>
                  <a:tcPr anchor="ctr"/>
                </a:tc>
                <a:extLst>
                  <a:ext uri="{0D108BD9-81ED-4DB2-BD59-A6C34878D82A}">
                    <a16:rowId xmlns:a16="http://schemas.microsoft.com/office/drawing/2014/main" val="2466994459"/>
                  </a:ext>
                </a:extLst>
              </a:tr>
              <a:tr h="349438">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000" dirty="0"/>
                        <a:t>2022/02/14</a:t>
                      </a:r>
                      <a:endParaRPr kumimoji="1" lang="ja-JP" altLang="en-US" sz="1000" dirty="0">
                        <a:latin typeface="+mn-lt"/>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000" dirty="0" err="1"/>
                        <a:t>Tidb</a:t>
                      </a:r>
                      <a:r>
                        <a:rPr kumimoji="1" lang="en-US" altLang="ja-JP" sz="1000" dirty="0"/>
                        <a:t> enterprise v4.0 from </a:t>
                      </a:r>
                      <a:r>
                        <a:rPr kumimoji="1" lang="en-US" altLang="ja-JP" sz="1000" dirty="0" err="1"/>
                        <a:t>PingCap</a:t>
                      </a:r>
                      <a:endParaRPr kumimoji="1" lang="ja-JP" altLang="en-US" sz="1000" dirty="0">
                        <a:latin typeface="+mn-lt"/>
                      </a:endParaRPr>
                    </a:p>
                  </a:txBody>
                  <a:tcPr anchor="ctr"/>
                </a:tc>
                <a:extLst>
                  <a:ext uri="{0D108BD9-81ED-4DB2-BD59-A6C34878D82A}">
                    <a16:rowId xmlns:a16="http://schemas.microsoft.com/office/drawing/2014/main" val="2494498816"/>
                  </a:ext>
                </a:extLst>
              </a:tr>
              <a:tr h="215039">
                <a:tc>
                  <a:txBody>
                    <a:bodyPr/>
                    <a:lstStyle/>
                    <a:p>
                      <a:r>
                        <a:rPr kumimoji="1" lang="en-US" altLang="ja-JP" sz="1000" dirty="0"/>
                        <a:t>2022/03/17</a:t>
                      </a:r>
                      <a:endParaRPr kumimoji="1" lang="ja-JP" altLang="en-US" sz="1000" dirty="0">
                        <a:latin typeface="+mn-lt"/>
                      </a:endParaRPr>
                    </a:p>
                  </a:txBody>
                  <a:tcPr anchor="ctr"/>
                </a:tc>
                <a:tc>
                  <a:txBody>
                    <a:bodyPr/>
                    <a:lstStyle/>
                    <a:p>
                      <a:r>
                        <a:rPr kumimoji="1" lang="en-US" altLang="ja-JP" sz="1000" dirty="0"/>
                        <a:t>BlackBerry</a:t>
                      </a:r>
                      <a:endParaRPr kumimoji="1" lang="ja-JP" altLang="en-US" sz="1000" dirty="0">
                        <a:latin typeface="+mn-lt"/>
                      </a:endParaRPr>
                    </a:p>
                  </a:txBody>
                  <a:tcPr anchor="ctr"/>
                </a:tc>
                <a:extLst>
                  <a:ext uri="{0D108BD9-81ED-4DB2-BD59-A6C34878D82A}">
                    <a16:rowId xmlns:a16="http://schemas.microsoft.com/office/drawing/2014/main" val="602886274"/>
                  </a:ext>
                </a:extLst>
              </a:tr>
              <a:tr h="215039">
                <a:tc>
                  <a:txBody>
                    <a:bodyPr/>
                    <a:lstStyle/>
                    <a:p>
                      <a:r>
                        <a:rPr kumimoji="1" lang="en-US" altLang="ja-JP" sz="1000" dirty="0"/>
                        <a:t>2022/03/28</a:t>
                      </a:r>
                      <a:endParaRPr kumimoji="1" lang="en-US" altLang="ja-JP" sz="1000" dirty="0">
                        <a:latin typeface="+mn-lt"/>
                      </a:endParaRPr>
                    </a:p>
                  </a:txBody>
                  <a:tcPr anchor="ctr"/>
                </a:tc>
                <a:tc>
                  <a:txBody>
                    <a:bodyPr/>
                    <a:lstStyle/>
                    <a:p>
                      <a:r>
                        <a:rPr kumimoji="1" lang="en-US" altLang="ja-JP" sz="1000" dirty="0" err="1"/>
                        <a:t>Revenera</a:t>
                      </a:r>
                      <a:endParaRPr kumimoji="1" lang="ja-JP" altLang="en-US" sz="1000" dirty="0">
                        <a:latin typeface="+mn-lt"/>
                      </a:endParaRPr>
                    </a:p>
                  </a:txBody>
                  <a:tcPr anchor="ctr"/>
                </a:tc>
                <a:extLst>
                  <a:ext uri="{0D108BD9-81ED-4DB2-BD59-A6C34878D82A}">
                    <a16:rowId xmlns:a16="http://schemas.microsoft.com/office/drawing/2014/main" val="3471951375"/>
                  </a:ext>
                </a:extLst>
              </a:tr>
              <a:tr h="215039">
                <a:tc>
                  <a:txBody>
                    <a:bodyPr/>
                    <a:lstStyle/>
                    <a:p>
                      <a:r>
                        <a:rPr kumimoji="1" lang="en-US" altLang="ja-JP" sz="1000" dirty="0"/>
                        <a:t>2022/03/28</a:t>
                      </a:r>
                      <a:endParaRPr kumimoji="1" lang="ja-JP" altLang="en-US" sz="1000" dirty="0">
                        <a:latin typeface="+mn-lt"/>
                      </a:endParaRPr>
                    </a:p>
                  </a:txBody>
                  <a:tcPr anchor="ctr"/>
                </a:tc>
                <a:tc>
                  <a:txBody>
                    <a:bodyPr/>
                    <a:lstStyle/>
                    <a:p>
                      <a:r>
                        <a:rPr kumimoji="1" lang="en-US" altLang="ja-JP" sz="1000" dirty="0"/>
                        <a:t>SAP</a:t>
                      </a:r>
                      <a:endParaRPr kumimoji="1" lang="ja-JP" altLang="en-US" sz="1000" dirty="0">
                        <a:latin typeface="+mn-lt"/>
                      </a:endParaRPr>
                    </a:p>
                  </a:txBody>
                  <a:tcPr anchor="ctr"/>
                </a:tc>
                <a:extLst>
                  <a:ext uri="{0D108BD9-81ED-4DB2-BD59-A6C34878D82A}">
                    <a16:rowId xmlns:a16="http://schemas.microsoft.com/office/drawing/2014/main" val="4157754537"/>
                  </a:ext>
                </a:extLst>
              </a:tr>
            </a:tbl>
          </a:graphicData>
        </a:graphic>
      </p:graphicFrame>
      <p:graphicFrame>
        <p:nvGraphicFramePr>
          <p:cNvPr id="51" name="表 7">
            <a:extLst>
              <a:ext uri="{FF2B5EF4-FFF2-40B4-BE49-F238E27FC236}">
                <a16:creationId xmlns:a16="http://schemas.microsoft.com/office/drawing/2014/main" id="{D499D961-93DA-4A35-B4CD-489E9679BD8E}"/>
              </a:ext>
            </a:extLst>
          </p:cNvPr>
          <p:cNvGraphicFramePr>
            <a:graphicFrameLocks noGrp="1"/>
          </p:cNvGraphicFramePr>
          <p:nvPr>
            <p:extLst>
              <p:ext uri="{D42A27DB-BD31-4B8C-83A1-F6EECF244321}">
                <p14:modId xmlns:p14="http://schemas.microsoft.com/office/powerpoint/2010/main" val="1228707536"/>
              </p:ext>
            </p:extLst>
          </p:nvPr>
        </p:nvGraphicFramePr>
        <p:xfrm>
          <a:off x="4879235" y="2483202"/>
          <a:ext cx="2340000" cy="3627120"/>
        </p:xfrm>
        <a:graphic>
          <a:graphicData uri="http://schemas.openxmlformats.org/drawingml/2006/table">
            <a:tbl>
              <a:tblPr firstRow="1" bandRow="1">
                <a:tableStyleId>{2D5ABB26-0587-4C30-8999-92F81FD0307C}</a:tableStyleId>
              </a:tblPr>
              <a:tblGrid>
                <a:gridCol w="859956">
                  <a:extLst>
                    <a:ext uri="{9D8B030D-6E8A-4147-A177-3AD203B41FA5}">
                      <a16:colId xmlns:a16="http://schemas.microsoft.com/office/drawing/2014/main" val="3035973476"/>
                    </a:ext>
                  </a:extLst>
                </a:gridCol>
                <a:gridCol w="1480044">
                  <a:extLst>
                    <a:ext uri="{9D8B030D-6E8A-4147-A177-3AD203B41FA5}">
                      <a16:colId xmlns:a16="http://schemas.microsoft.com/office/drawing/2014/main" val="2128274504"/>
                    </a:ext>
                  </a:extLst>
                </a:gridCol>
              </a:tblGrid>
              <a:tr h="175570">
                <a:tc>
                  <a:txBody>
                    <a:bodyPr/>
                    <a:lstStyle/>
                    <a:p>
                      <a:r>
                        <a:rPr kumimoji="1" lang="en-US" altLang="ja-JP" sz="1000" dirty="0"/>
                        <a:t>2022/04/06</a:t>
                      </a:r>
                      <a:endParaRPr kumimoji="1" lang="ja-JP" altLang="en-US" sz="1000" dirty="0">
                        <a:latin typeface="+mn-lt"/>
                      </a:endParaRPr>
                    </a:p>
                  </a:txBody>
                  <a:tcPr anchor="ctr"/>
                </a:tc>
                <a:tc>
                  <a:txBody>
                    <a:bodyPr/>
                    <a:lstStyle/>
                    <a:p>
                      <a:r>
                        <a:rPr kumimoji="1" lang="en-US" altLang="ja-JP" sz="1000" dirty="0"/>
                        <a:t>TOSHIBA</a:t>
                      </a:r>
                    </a:p>
                  </a:txBody>
                  <a:tcPr anchor="ctr"/>
                </a:tc>
                <a:extLst>
                  <a:ext uri="{0D108BD9-81ED-4DB2-BD59-A6C34878D82A}">
                    <a16:rowId xmlns:a16="http://schemas.microsoft.com/office/drawing/2014/main" val="2794214248"/>
                  </a:ext>
                </a:extLst>
              </a:tr>
              <a:tr h="175570">
                <a:tc>
                  <a:txBody>
                    <a:bodyPr/>
                    <a:lstStyle/>
                    <a:p>
                      <a:r>
                        <a:rPr kumimoji="1" lang="en-US" altLang="ja-JP" sz="1000" dirty="0">
                          <a:latin typeface="+mn-lt"/>
                        </a:rPr>
                        <a:t>2022/05/24</a:t>
                      </a:r>
                      <a:endParaRPr kumimoji="1" lang="ja-JP" altLang="en-US" sz="1000" dirty="0">
                        <a:latin typeface="+mn-lt"/>
                      </a:endParaRPr>
                    </a:p>
                  </a:txBody>
                  <a:tcPr anchor="ctr"/>
                </a:tc>
                <a:tc>
                  <a:txBody>
                    <a:bodyPr/>
                    <a:lstStyle/>
                    <a:p>
                      <a:r>
                        <a:rPr kumimoji="1" lang="en-US" altLang="ja-JP" sz="1000" dirty="0">
                          <a:latin typeface="+mn-lt"/>
                        </a:rPr>
                        <a:t>ZTE</a:t>
                      </a:r>
                      <a:endParaRPr kumimoji="1" lang="ja-JP" altLang="en-US" sz="1000" dirty="0">
                        <a:latin typeface="+mn-lt"/>
                      </a:endParaRPr>
                    </a:p>
                  </a:txBody>
                  <a:tcPr anchor="ctr"/>
                </a:tc>
                <a:extLst>
                  <a:ext uri="{0D108BD9-81ED-4DB2-BD59-A6C34878D82A}">
                    <a16:rowId xmlns:a16="http://schemas.microsoft.com/office/drawing/2014/main" val="2494498816"/>
                  </a:ext>
                </a:extLst>
              </a:tr>
              <a:tr h="17557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000" dirty="0">
                          <a:latin typeface="+mn-lt"/>
                        </a:rPr>
                        <a:t>2022/07/13</a:t>
                      </a:r>
                      <a:endParaRPr kumimoji="1" lang="ja-JP" altLang="en-US" sz="1000" dirty="0">
                        <a:latin typeface="+mn-lt"/>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000" dirty="0">
                          <a:latin typeface="+mn-lt"/>
                        </a:rPr>
                        <a:t>Samsung SDS</a:t>
                      </a:r>
                    </a:p>
                  </a:txBody>
                  <a:tcPr anchor="ctr"/>
                </a:tc>
                <a:extLst>
                  <a:ext uri="{0D108BD9-81ED-4DB2-BD59-A6C34878D82A}">
                    <a16:rowId xmlns:a16="http://schemas.microsoft.com/office/drawing/2014/main" val="310194859"/>
                  </a:ext>
                </a:extLst>
              </a:tr>
              <a:tr h="175570">
                <a:tc>
                  <a:txBody>
                    <a:bodyPr/>
                    <a:lstStyle/>
                    <a:p>
                      <a:r>
                        <a:rPr kumimoji="1" lang="en-US" altLang="ja-JP" sz="1000" dirty="0">
                          <a:latin typeface="+mn-lt"/>
                        </a:rPr>
                        <a:t>2022/08/01</a:t>
                      </a:r>
                      <a:endParaRPr kumimoji="1" lang="ja-JP" altLang="en-US" sz="1000" dirty="0">
                        <a:latin typeface="+mn-lt"/>
                      </a:endParaRPr>
                    </a:p>
                  </a:txBody>
                  <a:tcPr anchor="ctr"/>
                </a:tc>
                <a:tc>
                  <a:txBody>
                    <a:bodyPr/>
                    <a:lstStyle/>
                    <a:p>
                      <a:r>
                        <a:rPr kumimoji="1" lang="en-US" altLang="ja-JP" sz="1000" dirty="0" err="1">
                          <a:latin typeface="+mn-lt"/>
                        </a:rPr>
                        <a:t>KKCompany</a:t>
                      </a:r>
                      <a:endParaRPr kumimoji="1" lang="ja-JP" altLang="en-US" sz="1000" dirty="0">
                        <a:latin typeface="+mn-lt"/>
                      </a:endParaRPr>
                    </a:p>
                  </a:txBody>
                  <a:tcPr anchor="ctr"/>
                </a:tc>
                <a:extLst>
                  <a:ext uri="{0D108BD9-81ED-4DB2-BD59-A6C34878D82A}">
                    <a16:rowId xmlns:a16="http://schemas.microsoft.com/office/drawing/2014/main" val="4112358513"/>
                  </a:ext>
                </a:extLst>
              </a:tr>
              <a:tr h="285302">
                <a:tc>
                  <a:txBody>
                    <a:bodyPr/>
                    <a:lstStyle/>
                    <a:p>
                      <a:r>
                        <a:rPr kumimoji="1" lang="en-US" altLang="ja-JP" sz="1000" dirty="0">
                          <a:latin typeface="+mn-lt"/>
                        </a:rPr>
                        <a:t>2022/08/16</a:t>
                      </a:r>
                      <a:endParaRPr kumimoji="1" lang="ja-JP" altLang="en-US" sz="1000" dirty="0">
                        <a:latin typeface="+mn-lt"/>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000" dirty="0">
                          <a:latin typeface="+mn-lt"/>
                        </a:rPr>
                        <a:t>Hyundai Motor Company</a:t>
                      </a:r>
                      <a:endParaRPr kumimoji="1" lang="ja-JP" altLang="en-US" sz="1000" dirty="0">
                        <a:latin typeface="+mn-lt"/>
                      </a:endParaRPr>
                    </a:p>
                  </a:txBody>
                  <a:tcPr anchor="ctr"/>
                </a:tc>
                <a:extLst>
                  <a:ext uri="{0D108BD9-81ED-4DB2-BD59-A6C34878D82A}">
                    <a16:rowId xmlns:a16="http://schemas.microsoft.com/office/drawing/2014/main" val="1810950125"/>
                  </a:ext>
                </a:extLst>
              </a:tr>
              <a:tr h="175570">
                <a:tc>
                  <a:txBody>
                    <a:bodyPr/>
                    <a:lstStyle/>
                    <a:p>
                      <a:r>
                        <a:rPr kumimoji="1" lang="en-US" altLang="ja-JP" sz="1000" dirty="0">
                          <a:latin typeface="+mn-lt"/>
                        </a:rPr>
                        <a:t>2022/08/16</a:t>
                      </a:r>
                      <a:endParaRPr kumimoji="1" lang="ja-JP" altLang="en-US" sz="1000" dirty="0">
                        <a:latin typeface="+mn-lt"/>
                      </a:endParaRPr>
                    </a:p>
                  </a:txBody>
                  <a:tcPr anchor="ctr"/>
                </a:tc>
                <a:tc>
                  <a:txBody>
                    <a:bodyPr/>
                    <a:lstStyle/>
                    <a:p>
                      <a:r>
                        <a:rPr kumimoji="1" lang="en-US" altLang="ja-JP" sz="1000" dirty="0">
                          <a:latin typeface="+mn-lt"/>
                        </a:rPr>
                        <a:t>Kia</a:t>
                      </a:r>
                      <a:endParaRPr kumimoji="1" lang="ja-JP" altLang="en-US" sz="1000" dirty="0">
                        <a:latin typeface="+mn-lt"/>
                      </a:endParaRPr>
                    </a:p>
                  </a:txBody>
                  <a:tcPr anchor="ctr"/>
                </a:tc>
                <a:extLst>
                  <a:ext uri="{0D108BD9-81ED-4DB2-BD59-A6C34878D82A}">
                    <a16:rowId xmlns:a16="http://schemas.microsoft.com/office/drawing/2014/main" val="1534101355"/>
                  </a:ext>
                </a:extLst>
              </a:tr>
              <a:tr h="175570">
                <a:tc>
                  <a:txBody>
                    <a:bodyPr/>
                    <a:lstStyle/>
                    <a:p>
                      <a:r>
                        <a:rPr kumimoji="1" lang="en-US" altLang="ja-JP" sz="1000" dirty="0">
                          <a:latin typeface="+mn-lt"/>
                        </a:rPr>
                        <a:t>2022/08/16</a:t>
                      </a:r>
                      <a:endParaRPr kumimoji="1" lang="ja-JP" altLang="en-US" sz="1000" dirty="0">
                        <a:latin typeface="+mn-lt"/>
                      </a:endParaRPr>
                    </a:p>
                  </a:txBody>
                  <a:tcPr anchor="ctr"/>
                </a:tc>
                <a:tc>
                  <a:txBody>
                    <a:bodyPr/>
                    <a:lstStyle/>
                    <a:p>
                      <a:r>
                        <a:rPr kumimoji="1" lang="en-US" altLang="ja-JP" sz="1000" dirty="0">
                          <a:latin typeface="+mn-lt"/>
                        </a:rPr>
                        <a:t>Hyundai </a:t>
                      </a:r>
                      <a:r>
                        <a:rPr kumimoji="1" lang="en-US" altLang="ja-JP" sz="1000" dirty="0" err="1">
                          <a:latin typeface="+mn-lt"/>
                        </a:rPr>
                        <a:t>Mobis</a:t>
                      </a:r>
                      <a:endParaRPr kumimoji="1" lang="ja-JP" altLang="en-US" sz="1000" dirty="0">
                        <a:latin typeface="+mn-lt"/>
                      </a:endParaRPr>
                    </a:p>
                  </a:txBody>
                  <a:tcPr anchor="ctr"/>
                </a:tc>
                <a:extLst>
                  <a:ext uri="{0D108BD9-81ED-4DB2-BD59-A6C34878D82A}">
                    <a16:rowId xmlns:a16="http://schemas.microsoft.com/office/drawing/2014/main" val="135336534"/>
                  </a:ext>
                </a:extLst>
              </a:tr>
              <a:tr h="175570">
                <a:tc>
                  <a:txBody>
                    <a:bodyPr/>
                    <a:lstStyle/>
                    <a:p>
                      <a:r>
                        <a:rPr kumimoji="1" lang="en-US" altLang="ja-JP" sz="1000" dirty="0">
                          <a:latin typeface="+mn-lt"/>
                        </a:rPr>
                        <a:t>2022/08/16</a:t>
                      </a:r>
                      <a:endParaRPr kumimoji="1" lang="ja-JP" altLang="en-US" sz="1000" dirty="0">
                        <a:latin typeface="+mn-lt"/>
                      </a:endParaRPr>
                    </a:p>
                  </a:txBody>
                  <a:tcPr anchor="ctr"/>
                </a:tc>
                <a:tc>
                  <a:txBody>
                    <a:bodyPr/>
                    <a:lstStyle/>
                    <a:p>
                      <a:r>
                        <a:rPr kumimoji="1" lang="en-US" altLang="ja-JP" sz="1000" dirty="0">
                          <a:latin typeface="+mn-lt"/>
                        </a:rPr>
                        <a:t>Hyundai </a:t>
                      </a:r>
                      <a:r>
                        <a:rPr kumimoji="1" lang="en-US" altLang="ja-JP" sz="1000" dirty="0" err="1">
                          <a:latin typeface="+mn-lt"/>
                        </a:rPr>
                        <a:t>Autoever</a:t>
                      </a:r>
                      <a:r>
                        <a:rPr kumimoji="1" lang="en-US" altLang="ja-JP" sz="1000" dirty="0">
                          <a:latin typeface="+mn-lt"/>
                        </a:rPr>
                        <a:t> </a:t>
                      </a:r>
                      <a:endParaRPr kumimoji="1" lang="ja-JP" altLang="en-US" sz="1000" dirty="0">
                        <a:latin typeface="+mn-lt"/>
                      </a:endParaRPr>
                    </a:p>
                  </a:txBody>
                  <a:tcPr anchor="ctr"/>
                </a:tc>
                <a:extLst>
                  <a:ext uri="{0D108BD9-81ED-4DB2-BD59-A6C34878D82A}">
                    <a16:rowId xmlns:a16="http://schemas.microsoft.com/office/drawing/2014/main" val="2786231860"/>
                  </a:ext>
                </a:extLst>
              </a:tr>
              <a:tr h="175570">
                <a:tc>
                  <a:txBody>
                    <a:bodyPr/>
                    <a:lstStyle/>
                    <a:p>
                      <a:r>
                        <a:rPr kumimoji="1" lang="en-US" altLang="ja-JP" sz="1000" dirty="0">
                          <a:latin typeface="+mn-lt"/>
                        </a:rPr>
                        <a:t>2022/11/04</a:t>
                      </a:r>
                      <a:endParaRPr kumimoji="1" lang="ja-JP" altLang="en-US" sz="1000" dirty="0">
                        <a:latin typeface="+mn-lt"/>
                      </a:endParaRPr>
                    </a:p>
                  </a:txBody>
                  <a:tcPr anchor="ctr"/>
                </a:tc>
                <a:tc>
                  <a:txBody>
                    <a:bodyPr/>
                    <a:lstStyle/>
                    <a:p>
                      <a:r>
                        <a:rPr kumimoji="1" lang="en-US" altLang="ja-JP" sz="1000" dirty="0">
                          <a:latin typeface="+mn-lt"/>
                        </a:rPr>
                        <a:t>NAVER</a:t>
                      </a:r>
                    </a:p>
                  </a:txBody>
                  <a:tcPr anchor="ctr"/>
                </a:tc>
                <a:extLst>
                  <a:ext uri="{0D108BD9-81ED-4DB2-BD59-A6C34878D82A}">
                    <a16:rowId xmlns:a16="http://schemas.microsoft.com/office/drawing/2014/main" val="12704952"/>
                  </a:ext>
                </a:extLst>
              </a:tr>
              <a:tr h="17557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000" dirty="0">
                          <a:latin typeface="+mn-lt"/>
                        </a:rPr>
                        <a:t>2022/11/11</a:t>
                      </a:r>
                      <a:endParaRPr kumimoji="1" lang="ja-JP" altLang="en-US" sz="1000" dirty="0">
                        <a:latin typeface="+mn-lt"/>
                      </a:endParaRPr>
                    </a:p>
                  </a:txBody>
                  <a:tcPr anchor="ctr"/>
                </a:tc>
                <a:tc>
                  <a:txBody>
                    <a:bodyPr/>
                    <a:lstStyle/>
                    <a:p>
                      <a:r>
                        <a:rPr kumimoji="1" lang="en-US" altLang="ja-JP" sz="1000" dirty="0">
                          <a:latin typeface="+mn-lt"/>
                        </a:rPr>
                        <a:t>Fujitsu</a:t>
                      </a:r>
                    </a:p>
                  </a:txBody>
                  <a:tcPr anchor="ctr"/>
                </a:tc>
                <a:extLst>
                  <a:ext uri="{0D108BD9-81ED-4DB2-BD59-A6C34878D82A}">
                    <a16:rowId xmlns:a16="http://schemas.microsoft.com/office/drawing/2014/main" val="1370710120"/>
                  </a:ext>
                </a:extLst>
              </a:tr>
              <a:tr h="175570">
                <a:tc>
                  <a:txBody>
                    <a:bodyPr/>
                    <a:lstStyle/>
                    <a:p>
                      <a:r>
                        <a:rPr kumimoji="1" lang="en-US" altLang="ja-JP" sz="1000" dirty="0">
                          <a:latin typeface="+mn-lt"/>
                        </a:rPr>
                        <a:t>2022/12/06</a:t>
                      </a:r>
                      <a:endParaRPr kumimoji="1" lang="ja-JP" altLang="en-US" sz="1000" dirty="0">
                        <a:latin typeface="+mn-lt"/>
                      </a:endParaRPr>
                    </a:p>
                  </a:txBody>
                  <a:tcPr anchor="ctr"/>
                </a:tc>
                <a:tc>
                  <a:txBody>
                    <a:bodyPr/>
                    <a:lstStyle/>
                    <a:p>
                      <a:r>
                        <a:rPr kumimoji="1" lang="en-US" altLang="ja-JP" sz="1000" dirty="0">
                          <a:latin typeface="+mn-lt"/>
                        </a:rPr>
                        <a:t>Google</a:t>
                      </a:r>
                      <a:endParaRPr kumimoji="1" lang="ja-JP" altLang="en-US" sz="1000" dirty="0">
                        <a:latin typeface="+mn-lt"/>
                      </a:endParaRPr>
                    </a:p>
                  </a:txBody>
                  <a:tcPr anchor="ctr"/>
                </a:tc>
                <a:extLst>
                  <a:ext uri="{0D108BD9-81ED-4DB2-BD59-A6C34878D82A}">
                    <a16:rowId xmlns:a16="http://schemas.microsoft.com/office/drawing/2014/main" val="2690574947"/>
                  </a:ext>
                </a:extLst>
              </a:tr>
              <a:tr h="175570">
                <a:tc>
                  <a:txBody>
                    <a:bodyPr/>
                    <a:lstStyle/>
                    <a:p>
                      <a:r>
                        <a:rPr kumimoji="1" lang="en-US" altLang="ja-JP" sz="1000" dirty="0">
                          <a:latin typeface="+mn-lt"/>
                        </a:rPr>
                        <a:t>2023/03/31</a:t>
                      </a:r>
                      <a:endParaRPr kumimoji="1" lang="ja-JP" altLang="en-US" sz="1000" dirty="0">
                        <a:latin typeface="+mn-lt"/>
                      </a:endParaRPr>
                    </a:p>
                  </a:txBody>
                  <a:tcPr anchor="ctr"/>
                </a:tc>
                <a:tc>
                  <a:txBody>
                    <a:bodyPr/>
                    <a:lstStyle/>
                    <a:p>
                      <a:r>
                        <a:rPr kumimoji="1" lang="en-US" altLang="ja-JP" sz="1000" dirty="0">
                          <a:latin typeface="+mn-lt"/>
                        </a:rPr>
                        <a:t>Socionext</a:t>
                      </a:r>
                    </a:p>
                  </a:txBody>
                  <a:tcPr anchor="ctr"/>
                </a:tc>
                <a:extLst>
                  <a:ext uri="{0D108BD9-81ED-4DB2-BD59-A6C34878D82A}">
                    <a16:rowId xmlns:a16="http://schemas.microsoft.com/office/drawing/2014/main" val="1021201248"/>
                  </a:ext>
                </a:extLst>
              </a:tr>
              <a:tr h="175570">
                <a:tc>
                  <a:txBody>
                    <a:bodyPr/>
                    <a:lstStyle/>
                    <a:p>
                      <a:r>
                        <a:rPr kumimoji="1" lang="en-US" altLang="ja-JP" sz="1000" dirty="0">
                          <a:latin typeface="+mn-lt"/>
                        </a:rPr>
                        <a:t>2023/Apr</a:t>
                      </a:r>
                      <a:endParaRPr kumimoji="1" lang="ja-JP" altLang="en-US" sz="1000" dirty="0">
                        <a:latin typeface="+mn-lt"/>
                      </a:endParaRPr>
                    </a:p>
                  </a:txBody>
                  <a:tcPr anchor="ctr"/>
                </a:tc>
                <a:tc>
                  <a:txBody>
                    <a:bodyPr/>
                    <a:lstStyle/>
                    <a:p>
                      <a:r>
                        <a:rPr kumimoji="1" lang="en-US" altLang="ja-JP" sz="1000" dirty="0">
                          <a:latin typeface="+mn-lt"/>
                        </a:rPr>
                        <a:t>China Mobile</a:t>
                      </a:r>
                      <a:r>
                        <a:rPr kumimoji="1" lang="ja-JP" altLang="en-US" sz="1000" dirty="0">
                          <a:latin typeface="+mn-lt"/>
                        </a:rPr>
                        <a:t>、</a:t>
                      </a:r>
                      <a:r>
                        <a:rPr kumimoji="1" lang="en-US" altLang="ja-JP" sz="1000" dirty="0">
                          <a:latin typeface="+mn-lt"/>
                        </a:rPr>
                        <a:t>Alibaba</a:t>
                      </a:r>
                      <a:r>
                        <a:rPr kumimoji="1" lang="ja-JP" altLang="en-US" sz="1000" dirty="0">
                          <a:latin typeface="+mn-lt"/>
                        </a:rPr>
                        <a:t>、</a:t>
                      </a:r>
                      <a:r>
                        <a:rPr kumimoji="1" lang="en-US" altLang="ja-JP" sz="1000" dirty="0">
                          <a:latin typeface="+mn-lt"/>
                        </a:rPr>
                        <a:t>Cloudera</a:t>
                      </a:r>
                      <a:r>
                        <a:rPr kumimoji="1" lang="ja-JP" altLang="en-US" sz="1000" dirty="0">
                          <a:latin typeface="+mn-lt"/>
                        </a:rPr>
                        <a:t>、</a:t>
                      </a:r>
                      <a:r>
                        <a:rPr kumimoji="1" lang="en-US" altLang="ja-JP" sz="1000" dirty="0">
                          <a:latin typeface="+mn-lt"/>
                        </a:rPr>
                        <a:t>SAIC X-ONE</a:t>
                      </a:r>
                      <a:r>
                        <a:rPr kumimoji="1" lang="ja-JP" altLang="en-US" sz="1000" dirty="0">
                          <a:latin typeface="+mn-lt"/>
                        </a:rPr>
                        <a:t>、</a:t>
                      </a:r>
                      <a:r>
                        <a:rPr kumimoji="1" lang="en-US" altLang="ja-JP" sz="1000" dirty="0" err="1">
                          <a:latin typeface="+mn-lt"/>
                        </a:rPr>
                        <a:t>ByteDance</a:t>
                      </a:r>
                      <a:endParaRPr kumimoji="1" lang="en-US" altLang="ja-JP" sz="1000" dirty="0">
                        <a:latin typeface="+mn-lt"/>
                      </a:endParaRPr>
                    </a:p>
                  </a:txBody>
                  <a:tcPr anchor="ctr"/>
                </a:tc>
                <a:extLst>
                  <a:ext uri="{0D108BD9-81ED-4DB2-BD59-A6C34878D82A}">
                    <a16:rowId xmlns:a16="http://schemas.microsoft.com/office/drawing/2014/main" val="2795693782"/>
                  </a:ext>
                </a:extLst>
              </a:tr>
            </a:tbl>
          </a:graphicData>
        </a:graphic>
      </p:graphicFrame>
      <p:sp>
        <p:nvSpPr>
          <p:cNvPr id="3" name="フッター プレースホルダー 2">
            <a:extLst>
              <a:ext uri="{FF2B5EF4-FFF2-40B4-BE49-F238E27FC236}">
                <a16:creationId xmlns:a16="http://schemas.microsoft.com/office/drawing/2014/main" id="{AA34A4C6-0337-4E9A-8146-640464B31531}"/>
              </a:ext>
            </a:extLst>
          </p:cNvPr>
          <p:cNvSpPr>
            <a:spLocks noGrp="1"/>
          </p:cNvSpPr>
          <p:nvPr>
            <p:ph type="ftr" sz="quarter" idx="3"/>
          </p:nvPr>
        </p:nvSpPr>
        <p:spPr/>
        <p:txBody>
          <a:bodyPr/>
          <a:lstStyle/>
          <a:p>
            <a:pPr algn="l"/>
            <a:r>
              <a:rPr lang="en-US" altLang="ja-JP"/>
              <a:t>OpenChain Japan Work Group</a:t>
            </a:r>
            <a:endParaRPr lang="ja-JP" altLang="en-US" dirty="0"/>
          </a:p>
        </p:txBody>
      </p:sp>
      <p:graphicFrame>
        <p:nvGraphicFramePr>
          <p:cNvPr id="8" name="表 7">
            <a:extLst>
              <a:ext uri="{FF2B5EF4-FFF2-40B4-BE49-F238E27FC236}">
                <a16:creationId xmlns:a16="http://schemas.microsoft.com/office/drawing/2014/main" id="{97FB9696-743B-50DC-1A0F-BAA0EE0F3EA0}"/>
              </a:ext>
            </a:extLst>
          </p:cNvPr>
          <p:cNvGraphicFramePr>
            <a:graphicFrameLocks noGrp="1"/>
          </p:cNvGraphicFramePr>
          <p:nvPr>
            <p:extLst>
              <p:ext uri="{D42A27DB-BD31-4B8C-83A1-F6EECF244321}">
                <p14:modId xmlns:p14="http://schemas.microsoft.com/office/powerpoint/2010/main" val="3742774481"/>
              </p:ext>
            </p:extLst>
          </p:nvPr>
        </p:nvGraphicFramePr>
        <p:xfrm>
          <a:off x="7201827" y="2483202"/>
          <a:ext cx="2340000" cy="3627120"/>
        </p:xfrm>
        <a:graphic>
          <a:graphicData uri="http://schemas.openxmlformats.org/drawingml/2006/table">
            <a:tbl>
              <a:tblPr firstRow="1" bandRow="1">
                <a:tableStyleId>{2D5ABB26-0587-4C30-8999-92F81FD0307C}</a:tableStyleId>
              </a:tblPr>
              <a:tblGrid>
                <a:gridCol w="874411">
                  <a:extLst>
                    <a:ext uri="{9D8B030D-6E8A-4147-A177-3AD203B41FA5}">
                      <a16:colId xmlns:a16="http://schemas.microsoft.com/office/drawing/2014/main" val="3035973476"/>
                    </a:ext>
                  </a:extLst>
                </a:gridCol>
                <a:gridCol w="1465589">
                  <a:extLst>
                    <a:ext uri="{9D8B030D-6E8A-4147-A177-3AD203B41FA5}">
                      <a16:colId xmlns:a16="http://schemas.microsoft.com/office/drawing/2014/main" val="2128274504"/>
                    </a:ext>
                  </a:extLst>
                </a:gridCol>
              </a:tblGrid>
              <a:tr h="203385">
                <a:tc>
                  <a:txBody>
                    <a:bodyPr/>
                    <a:lstStyle/>
                    <a:p>
                      <a:r>
                        <a:rPr kumimoji="1" lang="en-US" altLang="ja-JP" sz="1000" dirty="0">
                          <a:latin typeface="+mn-lt"/>
                        </a:rPr>
                        <a:t>2023/06/27</a:t>
                      </a:r>
                      <a:endParaRPr kumimoji="1" lang="ja-JP" altLang="en-US" sz="1000" dirty="0">
                        <a:latin typeface="+mn-lt"/>
                      </a:endParaRPr>
                    </a:p>
                  </a:txBody>
                  <a:tcPr anchor="ctr"/>
                </a:tc>
                <a:tc>
                  <a:txBody>
                    <a:bodyPr/>
                    <a:lstStyle/>
                    <a:p>
                      <a:r>
                        <a:rPr kumimoji="1" lang="en-US" altLang="ja-JP" sz="1000" dirty="0" err="1">
                          <a:latin typeface="+mn-lt"/>
                        </a:rPr>
                        <a:t>xFusion</a:t>
                      </a:r>
                      <a:r>
                        <a:rPr kumimoji="1" lang="en-US" altLang="ja-JP" sz="1000" dirty="0">
                          <a:latin typeface="+mn-lt"/>
                        </a:rPr>
                        <a:t> (100</a:t>
                      </a:r>
                      <a:r>
                        <a:rPr kumimoji="1" lang="ja-JP" altLang="en-US" sz="1000" dirty="0">
                          <a:latin typeface="+mn-lt"/>
                        </a:rPr>
                        <a:t>社目</a:t>
                      </a:r>
                      <a:r>
                        <a:rPr kumimoji="1" lang="en-US" altLang="ja-JP" sz="1000" dirty="0">
                          <a:latin typeface="+mn-lt"/>
                        </a:rPr>
                        <a:t>)</a:t>
                      </a:r>
                    </a:p>
                  </a:txBody>
                  <a:tcPr anchor="ctr"/>
                </a:tc>
                <a:extLst>
                  <a:ext uri="{0D108BD9-81ED-4DB2-BD59-A6C34878D82A}">
                    <a16:rowId xmlns:a16="http://schemas.microsoft.com/office/drawing/2014/main" val="495662092"/>
                  </a:ext>
                </a:extLst>
              </a:tr>
              <a:tr h="203385">
                <a:tc>
                  <a:txBody>
                    <a:bodyPr/>
                    <a:lstStyle/>
                    <a:p>
                      <a:r>
                        <a:rPr kumimoji="1" lang="en-US" altLang="ja-JP" sz="1000" dirty="0">
                          <a:latin typeface="+mn-lt"/>
                        </a:rPr>
                        <a:t>2023/07/05</a:t>
                      </a:r>
                      <a:endParaRPr kumimoji="1" lang="ja-JP" altLang="en-US" sz="1000" dirty="0">
                        <a:latin typeface="+mn-lt"/>
                      </a:endParaRPr>
                    </a:p>
                  </a:txBody>
                  <a:tcPr anchor="ctr"/>
                </a:tc>
                <a:tc>
                  <a:txBody>
                    <a:bodyPr/>
                    <a:lstStyle/>
                    <a:p>
                      <a:r>
                        <a:rPr kumimoji="1" lang="en-US" altLang="ja-JP" sz="1000" dirty="0">
                          <a:latin typeface="+mn-lt"/>
                        </a:rPr>
                        <a:t>LINE</a:t>
                      </a:r>
                    </a:p>
                  </a:txBody>
                  <a:tcPr anchor="ctr"/>
                </a:tc>
                <a:extLst>
                  <a:ext uri="{0D108BD9-81ED-4DB2-BD59-A6C34878D82A}">
                    <a16:rowId xmlns:a16="http://schemas.microsoft.com/office/drawing/2014/main" val="878133961"/>
                  </a:ext>
                </a:extLst>
              </a:tr>
              <a:tr h="203385">
                <a:tc>
                  <a:txBody>
                    <a:bodyPr/>
                    <a:lstStyle/>
                    <a:p>
                      <a:r>
                        <a:rPr kumimoji="1" lang="en-US" altLang="ja-JP" sz="1000" dirty="0">
                          <a:latin typeface="+mn-lt"/>
                        </a:rPr>
                        <a:t>2023/7/27</a:t>
                      </a:r>
                      <a:endParaRPr kumimoji="1" lang="ja-JP" altLang="en-US" sz="1000" dirty="0">
                        <a:latin typeface="+mn-lt"/>
                      </a:endParaRPr>
                    </a:p>
                  </a:txBody>
                  <a:tcPr anchor="ctr"/>
                </a:tc>
                <a:tc>
                  <a:txBody>
                    <a:bodyPr/>
                    <a:lstStyle/>
                    <a:p>
                      <a:r>
                        <a:rPr kumimoji="1" lang="en-US" altLang="ja-JP" sz="1000" dirty="0" err="1">
                          <a:latin typeface="+mn-lt"/>
                        </a:rPr>
                        <a:t>Collabora</a:t>
                      </a:r>
                      <a:endParaRPr kumimoji="1" lang="en-US" altLang="ja-JP" sz="1000" dirty="0">
                        <a:latin typeface="+mn-lt"/>
                      </a:endParaRPr>
                    </a:p>
                  </a:txBody>
                  <a:tcPr anchor="ctr"/>
                </a:tc>
                <a:extLst>
                  <a:ext uri="{0D108BD9-81ED-4DB2-BD59-A6C34878D82A}">
                    <a16:rowId xmlns:a16="http://schemas.microsoft.com/office/drawing/2014/main" val="533602561"/>
                  </a:ext>
                </a:extLst>
              </a:tr>
              <a:tr h="203385">
                <a:tc>
                  <a:txBody>
                    <a:bodyPr/>
                    <a:lstStyle/>
                    <a:p>
                      <a:r>
                        <a:rPr kumimoji="1" lang="en-US" altLang="ja-JP" sz="1000" dirty="0">
                          <a:latin typeface="+mn-lt"/>
                        </a:rPr>
                        <a:t>2023/10/4</a:t>
                      </a:r>
                      <a:endParaRPr kumimoji="1" lang="ja-JP" altLang="en-US" sz="1000" dirty="0">
                        <a:latin typeface="+mn-lt"/>
                      </a:endParaRPr>
                    </a:p>
                  </a:txBody>
                  <a:tcPr anchor="ctr"/>
                </a:tc>
                <a:tc>
                  <a:txBody>
                    <a:bodyPr/>
                    <a:lstStyle/>
                    <a:p>
                      <a:r>
                        <a:rPr kumimoji="1" lang="en-US" altLang="ja-JP" sz="1000" dirty="0">
                          <a:latin typeface="+mn-lt"/>
                        </a:rPr>
                        <a:t>Bobble AI</a:t>
                      </a:r>
                    </a:p>
                  </a:txBody>
                  <a:tcPr anchor="ctr"/>
                </a:tc>
                <a:extLst>
                  <a:ext uri="{0D108BD9-81ED-4DB2-BD59-A6C34878D82A}">
                    <a16:rowId xmlns:a16="http://schemas.microsoft.com/office/drawing/2014/main" val="152729664"/>
                  </a:ext>
                </a:extLst>
              </a:tr>
              <a:tr h="203385">
                <a:tc>
                  <a:txBody>
                    <a:bodyPr/>
                    <a:lstStyle/>
                    <a:p>
                      <a:r>
                        <a:rPr kumimoji="1" lang="en-US" altLang="ja-JP" sz="1000" dirty="0">
                          <a:latin typeface="+mn-lt"/>
                        </a:rPr>
                        <a:t>2023/11/2</a:t>
                      </a:r>
                      <a:endParaRPr kumimoji="1" lang="ja-JP" altLang="en-US" sz="1000" dirty="0">
                        <a:latin typeface="+mn-lt"/>
                      </a:endParaRPr>
                    </a:p>
                  </a:txBody>
                  <a:tcPr anchor="ctr"/>
                </a:tc>
                <a:tc>
                  <a:txBody>
                    <a:bodyPr/>
                    <a:lstStyle/>
                    <a:p>
                      <a:r>
                        <a:rPr kumimoji="1" lang="en-US" altLang="ja-JP" sz="1000" dirty="0" err="1">
                          <a:latin typeface="+mn-lt"/>
                        </a:rPr>
                        <a:t>Vectorverse</a:t>
                      </a:r>
                      <a:endParaRPr kumimoji="1" lang="en-US" altLang="ja-JP" sz="1000" dirty="0">
                        <a:latin typeface="+mn-lt"/>
                      </a:endParaRPr>
                    </a:p>
                  </a:txBody>
                  <a:tcPr anchor="ctr"/>
                </a:tc>
                <a:extLst>
                  <a:ext uri="{0D108BD9-81ED-4DB2-BD59-A6C34878D82A}">
                    <a16:rowId xmlns:a16="http://schemas.microsoft.com/office/drawing/2014/main" val="3239373321"/>
                  </a:ext>
                </a:extLst>
              </a:tr>
              <a:tr h="203385">
                <a:tc>
                  <a:txBody>
                    <a:bodyPr/>
                    <a:lstStyle/>
                    <a:p>
                      <a:r>
                        <a:rPr kumimoji="1" lang="en-US" altLang="ja-JP" sz="1000" dirty="0">
                          <a:latin typeface="+mn-lt"/>
                        </a:rPr>
                        <a:t>2022/08/16</a:t>
                      </a:r>
                      <a:endParaRPr kumimoji="1" lang="ja-JP" altLang="en-US" sz="1000" dirty="0">
                        <a:latin typeface="+mn-lt"/>
                      </a:endParaRPr>
                    </a:p>
                  </a:txBody>
                  <a:tcPr anchor="ctr"/>
                </a:tc>
                <a:tc>
                  <a:txBody>
                    <a:bodyPr/>
                    <a:lstStyle/>
                    <a:p>
                      <a:r>
                        <a:rPr kumimoji="1" lang="en-US" altLang="ja-JP" sz="1000" dirty="0">
                          <a:latin typeface="+mn-lt"/>
                        </a:rPr>
                        <a:t>Hyundai </a:t>
                      </a:r>
                      <a:r>
                        <a:rPr kumimoji="1" lang="en-US" altLang="ja-JP" sz="1000" dirty="0" err="1">
                          <a:latin typeface="+mn-lt"/>
                        </a:rPr>
                        <a:t>Mobis</a:t>
                      </a:r>
                      <a:endParaRPr kumimoji="1" lang="ja-JP" altLang="en-US" sz="1000" dirty="0">
                        <a:latin typeface="+mn-lt"/>
                      </a:endParaRPr>
                    </a:p>
                  </a:txBody>
                  <a:tcPr anchor="ctr"/>
                </a:tc>
                <a:extLst>
                  <a:ext uri="{0D108BD9-81ED-4DB2-BD59-A6C34878D82A}">
                    <a16:rowId xmlns:a16="http://schemas.microsoft.com/office/drawing/2014/main" val="1781717628"/>
                  </a:ext>
                </a:extLst>
              </a:tr>
              <a:tr h="203385">
                <a:tc>
                  <a:txBody>
                    <a:bodyPr/>
                    <a:lstStyle/>
                    <a:p>
                      <a:r>
                        <a:rPr kumimoji="1" lang="en-US" altLang="ja-JP" sz="1000" dirty="0">
                          <a:latin typeface="+mn-lt"/>
                        </a:rPr>
                        <a:t>2022/08/16</a:t>
                      </a:r>
                      <a:endParaRPr kumimoji="1" lang="ja-JP" altLang="en-US" sz="1000" dirty="0">
                        <a:latin typeface="+mn-lt"/>
                      </a:endParaRPr>
                    </a:p>
                  </a:txBody>
                  <a:tcPr anchor="ctr"/>
                </a:tc>
                <a:tc>
                  <a:txBody>
                    <a:bodyPr/>
                    <a:lstStyle/>
                    <a:p>
                      <a:r>
                        <a:rPr kumimoji="1" lang="en-US" altLang="ja-JP" sz="1000" dirty="0">
                          <a:latin typeface="+mn-lt"/>
                        </a:rPr>
                        <a:t>Hyundai </a:t>
                      </a:r>
                      <a:r>
                        <a:rPr kumimoji="1" lang="en-US" altLang="ja-JP" sz="1000" dirty="0" err="1">
                          <a:latin typeface="+mn-lt"/>
                        </a:rPr>
                        <a:t>Autoever</a:t>
                      </a:r>
                      <a:r>
                        <a:rPr kumimoji="1" lang="en-US" altLang="ja-JP" sz="1000" dirty="0">
                          <a:latin typeface="+mn-lt"/>
                        </a:rPr>
                        <a:t> </a:t>
                      </a:r>
                      <a:endParaRPr kumimoji="1" lang="ja-JP" altLang="en-US" sz="1000" dirty="0">
                        <a:latin typeface="+mn-lt"/>
                      </a:endParaRPr>
                    </a:p>
                  </a:txBody>
                  <a:tcPr anchor="ctr"/>
                </a:tc>
                <a:extLst>
                  <a:ext uri="{0D108BD9-81ED-4DB2-BD59-A6C34878D82A}">
                    <a16:rowId xmlns:a16="http://schemas.microsoft.com/office/drawing/2014/main" val="1400075074"/>
                  </a:ext>
                </a:extLst>
              </a:tr>
              <a:tr h="203385">
                <a:tc>
                  <a:txBody>
                    <a:bodyPr/>
                    <a:lstStyle/>
                    <a:p>
                      <a:r>
                        <a:rPr kumimoji="1" lang="en-US" altLang="ja-JP" sz="1000" dirty="0">
                          <a:latin typeface="+mn-lt"/>
                        </a:rPr>
                        <a:t>2022/11/04</a:t>
                      </a:r>
                      <a:endParaRPr kumimoji="1" lang="ja-JP" altLang="en-US" sz="1000" dirty="0">
                        <a:latin typeface="+mn-lt"/>
                      </a:endParaRPr>
                    </a:p>
                  </a:txBody>
                  <a:tcPr anchor="ctr"/>
                </a:tc>
                <a:tc>
                  <a:txBody>
                    <a:bodyPr/>
                    <a:lstStyle/>
                    <a:p>
                      <a:r>
                        <a:rPr kumimoji="1" lang="en-US" altLang="ja-JP" sz="1000" dirty="0">
                          <a:latin typeface="+mn-lt"/>
                        </a:rPr>
                        <a:t>NAVER</a:t>
                      </a:r>
                    </a:p>
                  </a:txBody>
                  <a:tcPr anchor="ctr"/>
                </a:tc>
                <a:extLst>
                  <a:ext uri="{0D108BD9-81ED-4DB2-BD59-A6C34878D82A}">
                    <a16:rowId xmlns:a16="http://schemas.microsoft.com/office/drawing/2014/main" val="1044407308"/>
                  </a:ext>
                </a:extLst>
              </a:tr>
              <a:tr h="203385">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000" dirty="0">
                          <a:latin typeface="+mn-lt"/>
                        </a:rPr>
                        <a:t>2022/11/11</a:t>
                      </a:r>
                      <a:endParaRPr kumimoji="1" lang="ja-JP" altLang="en-US" sz="1000" dirty="0">
                        <a:latin typeface="+mn-lt"/>
                      </a:endParaRPr>
                    </a:p>
                  </a:txBody>
                  <a:tcPr anchor="ctr"/>
                </a:tc>
                <a:tc>
                  <a:txBody>
                    <a:bodyPr/>
                    <a:lstStyle/>
                    <a:p>
                      <a:r>
                        <a:rPr kumimoji="1" lang="en-US" altLang="ja-JP" sz="1000" dirty="0">
                          <a:latin typeface="+mn-lt"/>
                        </a:rPr>
                        <a:t>Fujitsu</a:t>
                      </a:r>
                    </a:p>
                  </a:txBody>
                  <a:tcPr anchor="ctr"/>
                </a:tc>
                <a:extLst>
                  <a:ext uri="{0D108BD9-81ED-4DB2-BD59-A6C34878D82A}">
                    <a16:rowId xmlns:a16="http://schemas.microsoft.com/office/drawing/2014/main" val="3522502151"/>
                  </a:ext>
                </a:extLst>
              </a:tr>
              <a:tr h="203385">
                <a:tc>
                  <a:txBody>
                    <a:bodyPr/>
                    <a:lstStyle/>
                    <a:p>
                      <a:r>
                        <a:rPr kumimoji="1" lang="en-US" altLang="ja-JP" sz="1000" dirty="0">
                          <a:latin typeface="+mn-lt"/>
                        </a:rPr>
                        <a:t>2022/12/06</a:t>
                      </a:r>
                      <a:endParaRPr kumimoji="1" lang="ja-JP" altLang="en-US" sz="1000" dirty="0">
                        <a:latin typeface="+mn-lt"/>
                      </a:endParaRPr>
                    </a:p>
                  </a:txBody>
                  <a:tcPr anchor="ctr"/>
                </a:tc>
                <a:tc>
                  <a:txBody>
                    <a:bodyPr/>
                    <a:lstStyle/>
                    <a:p>
                      <a:r>
                        <a:rPr kumimoji="1" lang="en-US" altLang="ja-JP" sz="1000" dirty="0">
                          <a:latin typeface="+mn-lt"/>
                        </a:rPr>
                        <a:t>Google</a:t>
                      </a:r>
                      <a:endParaRPr kumimoji="1" lang="ja-JP" altLang="en-US" sz="1000" dirty="0">
                        <a:latin typeface="+mn-lt"/>
                      </a:endParaRPr>
                    </a:p>
                  </a:txBody>
                  <a:tcPr anchor="ctr"/>
                </a:tc>
                <a:extLst>
                  <a:ext uri="{0D108BD9-81ED-4DB2-BD59-A6C34878D82A}">
                    <a16:rowId xmlns:a16="http://schemas.microsoft.com/office/drawing/2014/main" val="3774495848"/>
                  </a:ext>
                </a:extLst>
              </a:tr>
              <a:tr h="203385">
                <a:tc>
                  <a:txBody>
                    <a:bodyPr/>
                    <a:lstStyle/>
                    <a:p>
                      <a:r>
                        <a:rPr kumimoji="1" lang="en-US" altLang="ja-JP" sz="1000" dirty="0">
                          <a:latin typeface="+mn-lt"/>
                        </a:rPr>
                        <a:t>2023/03/31</a:t>
                      </a:r>
                      <a:endParaRPr kumimoji="1" lang="ja-JP" altLang="en-US" sz="1000" dirty="0">
                        <a:latin typeface="+mn-lt"/>
                      </a:endParaRPr>
                    </a:p>
                  </a:txBody>
                  <a:tcPr anchor="ctr"/>
                </a:tc>
                <a:tc>
                  <a:txBody>
                    <a:bodyPr/>
                    <a:lstStyle/>
                    <a:p>
                      <a:r>
                        <a:rPr kumimoji="1" lang="en-US" altLang="ja-JP" sz="1000" dirty="0" err="1">
                          <a:latin typeface="+mn-lt"/>
                        </a:rPr>
                        <a:t>Socionext</a:t>
                      </a:r>
                      <a:endParaRPr kumimoji="1" lang="en-US" altLang="ja-JP" sz="1000" dirty="0">
                        <a:latin typeface="+mn-lt"/>
                      </a:endParaRPr>
                    </a:p>
                  </a:txBody>
                  <a:tcPr anchor="ctr"/>
                </a:tc>
                <a:extLst>
                  <a:ext uri="{0D108BD9-81ED-4DB2-BD59-A6C34878D82A}">
                    <a16:rowId xmlns:a16="http://schemas.microsoft.com/office/drawing/2014/main" val="3169838739"/>
                  </a:ext>
                </a:extLst>
              </a:tr>
              <a:tr h="203385">
                <a:tc>
                  <a:txBody>
                    <a:bodyPr/>
                    <a:lstStyle/>
                    <a:p>
                      <a:r>
                        <a:rPr kumimoji="1" lang="en-US" altLang="ja-JP" sz="1000" dirty="0">
                          <a:latin typeface="+mn-lt"/>
                        </a:rPr>
                        <a:t>2023/Apr</a:t>
                      </a:r>
                      <a:endParaRPr kumimoji="1" lang="ja-JP" altLang="en-US" sz="1000" dirty="0">
                        <a:latin typeface="+mn-lt"/>
                      </a:endParaRPr>
                    </a:p>
                  </a:txBody>
                  <a:tcPr anchor="ctr"/>
                </a:tc>
                <a:tc>
                  <a:txBody>
                    <a:bodyPr/>
                    <a:lstStyle/>
                    <a:p>
                      <a:r>
                        <a:rPr kumimoji="1" lang="en-US" altLang="ja-JP" sz="1000" dirty="0">
                          <a:latin typeface="+mn-lt"/>
                        </a:rPr>
                        <a:t>China Mobile</a:t>
                      </a:r>
                      <a:r>
                        <a:rPr kumimoji="1" lang="ja-JP" altLang="en-US" sz="1000" dirty="0">
                          <a:latin typeface="+mn-lt"/>
                        </a:rPr>
                        <a:t>、</a:t>
                      </a:r>
                      <a:r>
                        <a:rPr kumimoji="1" lang="en-US" altLang="ja-JP" sz="1000" dirty="0">
                          <a:latin typeface="+mn-lt"/>
                        </a:rPr>
                        <a:t>Alibaba</a:t>
                      </a:r>
                      <a:r>
                        <a:rPr kumimoji="1" lang="ja-JP" altLang="en-US" sz="1000" dirty="0">
                          <a:latin typeface="+mn-lt"/>
                        </a:rPr>
                        <a:t>、</a:t>
                      </a:r>
                      <a:r>
                        <a:rPr kumimoji="1" lang="en-US" altLang="ja-JP" sz="1000" dirty="0">
                          <a:latin typeface="+mn-lt"/>
                        </a:rPr>
                        <a:t>Cloudera</a:t>
                      </a:r>
                      <a:r>
                        <a:rPr kumimoji="1" lang="ja-JP" altLang="en-US" sz="1000" dirty="0">
                          <a:latin typeface="+mn-lt"/>
                        </a:rPr>
                        <a:t>、</a:t>
                      </a:r>
                      <a:r>
                        <a:rPr kumimoji="1" lang="en-US" altLang="ja-JP" sz="1000" dirty="0">
                          <a:latin typeface="+mn-lt"/>
                        </a:rPr>
                        <a:t>SAIC X-ONE</a:t>
                      </a:r>
                      <a:r>
                        <a:rPr kumimoji="1" lang="ja-JP" altLang="en-US" sz="1000" dirty="0">
                          <a:latin typeface="+mn-lt"/>
                        </a:rPr>
                        <a:t>、</a:t>
                      </a:r>
                      <a:r>
                        <a:rPr kumimoji="1" lang="en-US" altLang="ja-JP" sz="1000" dirty="0" err="1">
                          <a:latin typeface="+mn-lt"/>
                        </a:rPr>
                        <a:t>ByteDance</a:t>
                      </a:r>
                      <a:endParaRPr kumimoji="1" lang="en-US" altLang="ja-JP" sz="1000" dirty="0">
                        <a:latin typeface="+mn-lt"/>
                      </a:endParaRPr>
                    </a:p>
                  </a:txBody>
                  <a:tcPr anchor="ctr"/>
                </a:tc>
                <a:extLst>
                  <a:ext uri="{0D108BD9-81ED-4DB2-BD59-A6C34878D82A}">
                    <a16:rowId xmlns:a16="http://schemas.microsoft.com/office/drawing/2014/main" val="3947555262"/>
                  </a:ext>
                </a:extLst>
              </a:tr>
              <a:tr h="203385">
                <a:tc>
                  <a:txBody>
                    <a:bodyPr/>
                    <a:lstStyle/>
                    <a:p>
                      <a:r>
                        <a:rPr kumimoji="1" lang="en-US" altLang="ja-JP" sz="1000" dirty="0">
                          <a:latin typeface="+mn-lt"/>
                        </a:rPr>
                        <a:t>2023/06/27</a:t>
                      </a:r>
                      <a:endParaRPr kumimoji="1" lang="ja-JP" altLang="en-US" sz="1000" dirty="0">
                        <a:latin typeface="+mn-lt"/>
                      </a:endParaRPr>
                    </a:p>
                  </a:txBody>
                  <a:tcPr anchor="ctr"/>
                </a:tc>
                <a:tc>
                  <a:txBody>
                    <a:bodyPr/>
                    <a:lstStyle/>
                    <a:p>
                      <a:r>
                        <a:rPr kumimoji="1" lang="en-US" altLang="ja-JP" sz="1000" dirty="0" err="1">
                          <a:latin typeface="+mn-lt"/>
                        </a:rPr>
                        <a:t>xFusion</a:t>
                      </a:r>
                      <a:r>
                        <a:rPr kumimoji="1" lang="en-US" altLang="ja-JP" sz="1000" dirty="0">
                          <a:latin typeface="+mn-lt"/>
                        </a:rPr>
                        <a:t> (100</a:t>
                      </a:r>
                      <a:r>
                        <a:rPr kumimoji="1" lang="ja-JP" altLang="en-US" sz="1000" dirty="0">
                          <a:latin typeface="+mn-lt"/>
                        </a:rPr>
                        <a:t>社目</a:t>
                      </a:r>
                      <a:r>
                        <a:rPr kumimoji="1" lang="en-US" altLang="ja-JP" sz="1000" dirty="0">
                          <a:latin typeface="+mn-lt"/>
                        </a:rPr>
                        <a:t>)</a:t>
                      </a:r>
                    </a:p>
                  </a:txBody>
                  <a:tcPr anchor="ctr"/>
                </a:tc>
                <a:extLst>
                  <a:ext uri="{0D108BD9-81ED-4DB2-BD59-A6C34878D82A}">
                    <a16:rowId xmlns:a16="http://schemas.microsoft.com/office/drawing/2014/main" val="2414829798"/>
                  </a:ext>
                </a:extLst>
              </a:tr>
            </a:tbl>
          </a:graphicData>
        </a:graphic>
      </p:graphicFrame>
      <p:sp>
        <p:nvSpPr>
          <p:cNvPr id="11" name="スライド番号プレースホルダー 10">
            <a:extLst>
              <a:ext uri="{FF2B5EF4-FFF2-40B4-BE49-F238E27FC236}">
                <a16:creationId xmlns:a16="http://schemas.microsoft.com/office/drawing/2014/main" id="{2A256AB3-3593-DAD7-C947-E0C30AFF5448}"/>
              </a:ext>
            </a:extLst>
          </p:cNvPr>
          <p:cNvSpPr>
            <a:spLocks noGrp="1"/>
          </p:cNvSpPr>
          <p:nvPr>
            <p:ph type="sldNum" sz="quarter" idx="4"/>
          </p:nvPr>
        </p:nvSpPr>
        <p:spPr/>
        <p:txBody>
          <a:bodyPr/>
          <a:lstStyle/>
          <a:p>
            <a:fld id="{9E677C9D-2908-4B51-B245-D0108F3FAF17}" type="slidenum">
              <a:rPr lang="ja-JP" altLang="en-US" smtClean="0"/>
              <a:pPr/>
              <a:t>13</a:t>
            </a:fld>
            <a:endParaRPr lang="ja-JP" altLang="en-US" dirty="0"/>
          </a:p>
        </p:txBody>
      </p:sp>
      <p:graphicFrame>
        <p:nvGraphicFramePr>
          <p:cNvPr id="4" name="表 3">
            <a:extLst>
              <a:ext uri="{FF2B5EF4-FFF2-40B4-BE49-F238E27FC236}">
                <a16:creationId xmlns:a16="http://schemas.microsoft.com/office/drawing/2014/main" id="{0F7614BA-0EBE-0D54-E1D5-81BA0B45868E}"/>
              </a:ext>
            </a:extLst>
          </p:cNvPr>
          <p:cNvGraphicFramePr>
            <a:graphicFrameLocks noGrp="1"/>
          </p:cNvGraphicFramePr>
          <p:nvPr>
            <p:extLst>
              <p:ext uri="{D42A27DB-BD31-4B8C-83A1-F6EECF244321}">
                <p14:modId xmlns:p14="http://schemas.microsoft.com/office/powerpoint/2010/main" val="3225733682"/>
              </p:ext>
            </p:extLst>
          </p:nvPr>
        </p:nvGraphicFramePr>
        <p:xfrm>
          <a:off x="9524418" y="2483202"/>
          <a:ext cx="2340000" cy="3627120"/>
        </p:xfrm>
        <a:graphic>
          <a:graphicData uri="http://schemas.openxmlformats.org/drawingml/2006/table">
            <a:tbl>
              <a:tblPr firstRow="1" bandRow="1">
                <a:tableStyleId>{2D5ABB26-0587-4C30-8999-92F81FD0307C}</a:tableStyleId>
              </a:tblPr>
              <a:tblGrid>
                <a:gridCol w="874411">
                  <a:extLst>
                    <a:ext uri="{9D8B030D-6E8A-4147-A177-3AD203B41FA5}">
                      <a16:colId xmlns:a16="http://schemas.microsoft.com/office/drawing/2014/main" val="3035973476"/>
                    </a:ext>
                  </a:extLst>
                </a:gridCol>
                <a:gridCol w="1465589">
                  <a:extLst>
                    <a:ext uri="{9D8B030D-6E8A-4147-A177-3AD203B41FA5}">
                      <a16:colId xmlns:a16="http://schemas.microsoft.com/office/drawing/2014/main" val="2128274504"/>
                    </a:ext>
                  </a:extLst>
                </a:gridCol>
              </a:tblGrid>
              <a:tr h="203385">
                <a:tc>
                  <a:txBody>
                    <a:bodyPr/>
                    <a:lstStyle/>
                    <a:p>
                      <a:r>
                        <a:rPr kumimoji="1" lang="en-US" altLang="ja-JP" sz="1000" dirty="0">
                          <a:latin typeface="+mn-lt"/>
                        </a:rPr>
                        <a:t>2023/07/05</a:t>
                      </a:r>
                      <a:endParaRPr kumimoji="1" lang="ja-JP" altLang="en-US" sz="1000" dirty="0">
                        <a:latin typeface="+mn-lt"/>
                      </a:endParaRPr>
                    </a:p>
                  </a:txBody>
                  <a:tcPr anchor="ctr"/>
                </a:tc>
                <a:tc>
                  <a:txBody>
                    <a:bodyPr/>
                    <a:lstStyle/>
                    <a:p>
                      <a:r>
                        <a:rPr kumimoji="1" lang="en-US" altLang="ja-JP" sz="1000" dirty="0">
                          <a:latin typeface="+mn-lt"/>
                        </a:rPr>
                        <a:t>LINE</a:t>
                      </a:r>
                    </a:p>
                  </a:txBody>
                  <a:tcPr anchor="ctr"/>
                </a:tc>
                <a:extLst>
                  <a:ext uri="{0D108BD9-81ED-4DB2-BD59-A6C34878D82A}">
                    <a16:rowId xmlns:a16="http://schemas.microsoft.com/office/drawing/2014/main" val="878133961"/>
                  </a:ext>
                </a:extLst>
              </a:tr>
              <a:tr h="203385">
                <a:tc>
                  <a:txBody>
                    <a:bodyPr/>
                    <a:lstStyle/>
                    <a:p>
                      <a:r>
                        <a:rPr kumimoji="1" lang="en-US" altLang="ja-JP" sz="1000" dirty="0">
                          <a:latin typeface="+mn-lt"/>
                        </a:rPr>
                        <a:t>2023/7/27</a:t>
                      </a:r>
                      <a:endParaRPr kumimoji="1" lang="ja-JP" altLang="en-US" sz="1000" dirty="0">
                        <a:latin typeface="+mn-lt"/>
                      </a:endParaRPr>
                    </a:p>
                  </a:txBody>
                  <a:tcPr anchor="ctr"/>
                </a:tc>
                <a:tc>
                  <a:txBody>
                    <a:bodyPr/>
                    <a:lstStyle/>
                    <a:p>
                      <a:r>
                        <a:rPr kumimoji="1" lang="en-US" altLang="ja-JP" sz="1000" dirty="0" err="1">
                          <a:latin typeface="+mn-lt"/>
                        </a:rPr>
                        <a:t>Collabora</a:t>
                      </a:r>
                      <a:endParaRPr kumimoji="1" lang="en-US" altLang="ja-JP" sz="1000" dirty="0">
                        <a:latin typeface="+mn-lt"/>
                      </a:endParaRPr>
                    </a:p>
                  </a:txBody>
                  <a:tcPr anchor="ctr"/>
                </a:tc>
                <a:extLst>
                  <a:ext uri="{0D108BD9-81ED-4DB2-BD59-A6C34878D82A}">
                    <a16:rowId xmlns:a16="http://schemas.microsoft.com/office/drawing/2014/main" val="533602561"/>
                  </a:ext>
                </a:extLst>
              </a:tr>
              <a:tr h="203385">
                <a:tc>
                  <a:txBody>
                    <a:bodyPr/>
                    <a:lstStyle/>
                    <a:p>
                      <a:r>
                        <a:rPr kumimoji="1" lang="en-US" altLang="ja-JP" sz="1000" dirty="0">
                          <a:latin typeface="+mn-lt"/>
                        </a:rPr>
                        <a:t>2023/10/4</a:t>
                      </a:r>
                      <a:endParaRPr kumimoji="1" lang="ja-JP" altLang="en-US" sz="1000" dirty="0">
                        <a:latin typeface="+mn-lt"/>
                      </a:endParaRPr>
                    </a:p>
                  </a:txBody>
                  <a:tcPr anchor="ctr"/>
                </a:tc>
                <a:tc>
                  <a:txBody>
                    <a:bodyPr/>
                    <a:lstStyle/>
                    <a:p>
                      <a:r>
                        <a:rPr kumimoji="1" lang="en-US" altLang="ja-JP" sz="1000" dirty="0">
                          <a:latin typeface="+mn-lt"/>
                        </a:rPr>
                        <a:t>Bobble AI</a:t>
                      </a:r>
                    </a:p>
                  </a:txBody>
                  <a:tcPr anchor="ctr"/>
                </a:tc>
                <a:extLst>
                  <a:ext uri="{0D108BD9-81ED-4DB2-BD59-A6C34878D82A}">
                    <a16:rowId xmlns:a16="http://schemas.microsoft.com/office/drawing/2014/main" val="152729664"/>
                  </a:ext>
                </a:extLst>
              </a:tr>
              <a:tr h="203385">
                <a:tc>
                  <a:txBody>
                    <a:bodyPr/>
                    <a:lstStyle/>
                    <a:p>
                      <a:r>
                        <a:rPr kumimoji="1" lang="en-US" altLang="ja-JP" sz="1000" dirty="0">
                          <a:latin typeface="+mn-lt"/>
                        </a:rPr>
                        <a:t>2023/11/2</a:t>
                      </a:r>
                      <a:endParaRPr kumimoji="1" lang="ja-JP" altLang="en-US" sz="1000" dirty="0">
                        <a:latin typeface="+mn-lt"/>
                      </a:endParaRPr>
                    </a:p>
                  </a:txBody>
                  <a:tcPr anchor="ctr"/>
                </a:tc>
                <a:tc>
                  <a:txBody>
                    <a:bodyPr/>
                    <a:lstStyle/>
                    <a:p>
                      <a:r>
                        <a:rPr kumimoji="1" lang="en-US" altLang="ja-JP" sz="1000" dirty="0" err="1">
                          <a:latin typeface="+mn-lt"/>
                        </a:rPr>
                        <a:t>Vectorverse</a:t>
                      </a:r>
                      <a:endParaRPr kumimoji="1" lang="en-US" altLang="ja-JP" sz="1000" dirty="0">
                        <a:latin typeface="+mn-lt"/>
                      </a:endParaRPr>
                    </a:p>
                  </a:txBody>
                  <a:tcPr anchor="ctr"/>
                </a:tc>
                <a:extLst>
                  <a:ext uri="{0D108BD9-81ED-4DB2-BD59-A6C34878D82A}">
                    <a16:rowId xmlns:a16="http://schemas.microsoft.com/office/drawing/2014/main" val="3239373321"/>
                  </a:ext>
                </a:extLst>
              </a:tr>
              <a:tr h="203385">
                <a:tc>
                  <a:txBody>
                    <a:bodyPr/>
                    <a:lstStyle/>
                    <a:p>
                      <a:r>
                        <a:rPr kumimoji="1" lang="en-US" altLang="ja-JP" sz="1000" dirty="0">
                          <a:latin typeface="+mn-lt"/>
                        </a:rPr>
                        <a:t>2023/11/7</a:t>
                      </a:r>
                      <a:endParaRPr kumimoji="1" lang="ja-JP" altLang="en-US" sz="1000" dirty="0">
                        <a:latin typeface="+mn-lt"/>
                      </a:endParaRPr>
                    </a:p>
                  </a:txBody>
                  <a:tcPr anchor="ctr"/>
                </a:tc>
                <a:tc>
                  <a:txBody>
                    <a:bodyPr/>
                    <a:lstStyle/>
                    <a:p>
                      <a:r>
                        <a:rPr kumimoji="1" lang="en-US" altLang="ja-JP" sz="1000" dirty="0">
                          <a:latin typeface="+mn-lt"/>
                        </a:rPr>
                        <a:t>Korea Telecom</a:t>
                      </a:r>
                    </a:p>
                  </a:txBody>
                  <a:tcPr anchor="ctr"/>
                </a:tc>
                <a:extLst>
                  <a:ext uri="{0D108BD9-81ED-4DB2-BD59-A6C34878D82A}">
                    <a16:rowId xmlns:a16="http://schemas.microsoft.com/office/drawing/2014/main" val="629689271"/>
                  </a:ext>
                </a:extLst>
              </a:tr>
              <a:tr h="203385">
                <a:tc>
                  <a:txBody>
                    <a:bodyPr/>
                    <a:lstStyle/>
                    <a:p>
                      <a:r>
                        <a:rPr kumimoji="1" lang="en-US" altLang="ja-JP" sz="1000" dirty="0">
                          <a:latin typeface="+mn-lt"/>
                        </a:rPr>
                        <a:t>2023/11/12</a:t>
                      </a:r>
                      <a:endParaRPr kumimoji="1" lang="ja-JP" altLang="en-US" sz="1000" dirty="0">
                        <a:latin typeface="+mn-lt"/>
                      </a:endParaRPr>
                    </a:p>
                  </a:txBody>
                  <a:tcPr anchor="ctr"/>
                </a:tc>
                <a:tc>
                  <a:txBody>
                    <a:bodyPr/>
                    <a:lstStyle/>
                    <a:p>
                      <a:r>
                        <a:rPr kumimoji="1" lang="en-US" altLang="ja-JP" sz="1000" dirty="0" err="1">
                          <a:latin typeface="+mn-lt"/>
                        </a:rPr>
                        <a:t>LSware</a:t>
                      </a:r>
                      <a:endParaRPr kumimoji="1" lang="en-US" altLang="ja-JP" sz="1000" dirty="0">
                        <a:latin typeface="+mn-lt"/>
                      </a:endParaRPr>
                    </a:p>
                  </a:txBody>
                  <a:tcPr anchor="ctr"/>
                </a:tc>
                <a:extLst>
                  <a:ext uri="{0D108BD9-81ED-4DB2-BD59-A6C34878D82A}">
                    <a16:rowId xmlns:a16="http://schemas.microsoft.com/office/drawing/2014/main" val="2547118266"/>
                  </a:ext>
                </a:extLst>
              </a:tr>
              <a:tr h="203385">
                <a:tc>
                  <a:txBody>
                    <a:bodyPr/>
                    <a:lstStyle/>
                    <a:p>
                      <a:r>
                        <a:rPr kumimoji="1" lang="en-US" altLang="ja-JP" sz="1000" dirty="0">
                          <a:latin typeface="+mn-lt"/>
                        </a:rPr>
                        <a:t>2023/12/6</a:t>
                      </a:r>
                      <a:endParaRPr kumimoji="1" lang="ja-JP" altLang="en-US" sz="1000" dirty="0">
                        <a:latin typeface="+mn-lt"/>
                      </a:endParaRPr>
                    </a:p>
                  </a:txBody>
                  <a:tcPr anchor="ctr"/>
                </a:tc>
                <a:tc>
                  <a:txBody>
                    <a:bodyPr/>
                    <a:lstStyle/>
                    <a:p>
                      <a:r>
                        <a:rPr kumimoji="1" lang="en-US" altLang="ja-JP" sz="1000" dirty="0">
                          <a:latin typeface="+mn-lt"/>
                        </a:rPr>
                        <a:t>Honda</a:t>
                      </a:r>
                    </a:p>
                  </a:txBody>
                  <a:tcPr anchor="ctr"/>
                </a:tc>
                <a:extLst>
                  <a:ext uri="{0D108BD9-81ED-4DB2-BD59-A6C34878D82A}">
                    <a16:rowId xmlns:a16="http://schemas.microsoft.com/office/drawing/2014/main" val="4182733523"/>
                  </a:ext>
                </a:extLst>
              </a:tr>
              <a:tr h="203385">
                <a:tc>
                  <a:txBody>
                    <a:bodyPr/>
                    <a:lstStyle/>
                    <a:p>
                      <a:r>
                        <a:rPr kumimoji="1" lang="en-US" altLang="ja-JP" sz="1000" dirty="0">
                          <a:latin typeface="+mn-lt"/>
                        </a:rPr>
                        <a:t>2024/1/12</a:t>
                      </a:r>
                      <a:endParaRPr kumimoji="1" lang="ja-JP" altLang="en-US" sz="1000" dirty="0">
                        <a:latin typeface="+mn-lt"/>
                      </a:endParaRPr>
                    </a:p>
                  </a:txBody>
                  <a:tcPr anchor="ctr"/>
                </a:tc>
                <a:tc>
                  <a:txBody>
                    <a:bodyPr/>
                    <a:lstStyle/>
                    <a:p>
                      <a:r>
                        <a:rPr kumimoji="1" lang="en-US" altLang="ja-JP" sz="1000" dirty="0">
                          <a:latin typeface="+mn-lt"/>
                        </a:rPr>
                        <a:t>Software Security Technology</a:t>
                      </a:r>
                    </a:p>
                  </a:txBody>
                  <a:tcPr anchor="ctr"/>
                </a:tc>
                <a:extLst>
                  <a:ext uri="{0D108BD9-81ED-4DB2-BD59-A6C34878D82A}">
                    <a16:rowId xmlns:a16="http://schemas.microsoft.com/office/drawing/2014/main" val="3400747018"/>
                  </a:ext>
                </a:extLst>
              </a:tr>
              <a:tr h="203385">
                <a:tc>
                  <a:txBody>
                    <a:bodyPr/>
                    <a:lstStyle/>
                    <a:p>
                      <a:r>
                        <a:rPr kumimoji="1" lang="en-US" altLang="ja-JP" sz="1000" dirty="0">
                          <a:latin typeface="+mn-lt"/>
                        </a:rPr>
                        <a:t>2024/1/14</a:t>
                      </a:r>
                      <a:endParaRPr kumimoji="1" lang="ja-JP" altLang="en-US" sz="1000" dirty="0">
                        <a:latin typeface="+mn-lt"/>
                      </a:endParaRPr>
                    </a:p>
                  </a:txBody>
                  <a:tcPr anchor="ctr"/>
                </a:tc>
                <a:tc>
                  <a:txBody>
                    <a:bodyPr/>
                    <a:lstStyle/>
                    <a:p>
                      <a:r>
                        <a:rPr kumimoji="1" lang="en-US" altLang="ja-JP" sz="1000" dirty="0">
                          <a:latin typeface="+mn-lt"/>
                        </a:rPr>
                        <a:t>Shanghai Computer Software Technology Development Center</a:t>
                      </a:r>
                    </a:p>
                  </a:txBody>
                  <a:tcPr anchor="ctr"/>
                </a:tc>
                <a:extLst>
                  <a:ext uri="{0D108BD9-81ED-4DB2-BD59-A6C34878D82A}">
                    <a16:rowId xmlns:a16="http://schemas.microsoft.com/office/drawing/2014/main" val="3589980715"/>
                  </a:ext>
                </a:extLst>
              </a:tr>
              <a:tr h="203385">
                <a:tc>
                  <a:txBody>
                    <a:bodyPr/>
                    <a:lstStyle/>
                    <a:p>
                      <a:r>
                        <a:rPr kumimoji="1" lang="en-US" altLang="ja-JP" sz="1000" dirty="0">
                          <a:latin typeface="+mn-lt"/>
                        </a:rPr>
                        <a:t>2024/1/30</a:t>
                      </a:r>
                      <a:endParaRPr kumimoji="1" lang="ja-JP" altLang="en-US" sz="1000" dirty="0">
                        <a:latin typeface="+mn-lt"/>
                      </a:endParaRPr>
                    </a:p>
                  </a:txBody>
                  <a:tcPr anchor="ctr"/>
                </a:tc>
                <a:tc>
                  <a:txBody>
                    <a:bodyPr/>
                    <a:lstStyle/>
                    <a:p>
                      <a:r>
                        <a:rPr kumimoji="1" lang="en-US" altLang="ja-JP" sz="1000" dirty="0" err="1">
                          <a:latin typeface="+mn-lt"/>
                        </a:rPr>
                        <a:t>CEHLabs</a:t>
                      </a:r>
                      <a:endParaRPr kumimoji="1" lang="en-US" altLang="ja-JP" sz="1000" dirty="0">
                        <a:latin typeface="+mn-lt"/>
                      </a:endParaRPr>
                    </a:p>
                  </a:txBody>
                  <a:tcPr anchor="ctr"/>
                </a:tc>
                <a:extLst>
                  <a:ext uri="{0D108BD9-81ED-4DB2-BD59-A6C34878D82A}">
                    <a16:rowId xmlns:a16="http://schemas.microsoft.com/office/drawing/2014/main" val="3285634113"/>
                  </a:ext>
                </a:extLst>
              </a:tr>
              <a:tr h="203385">
                <a:tc>
                  <a:txBody>
                    <a:bodyPr/>
                    <a:lstStyle/>
                    <a:p>
                      <a:endParaRPr kumimoji="1" lang="ja-JP" altLang="en-US" sz="1000" dirty="0">
                        <a:latin typeface="+mn-lt"/>
                      </a:endParaRPr>
                    </a:p>
                  </a:txBody>
                  <a:tcPr anchor="ctr"/>
                </a:tc>
                <a:tc>
                  <a:txBody>
                    <a:bodyPr/>
                    <a:lstStyle/>
                    <a:p>
                      <a:endParaRPr kumimoji="1" lang="en-US" altLang="ja-JP" sz="1000" dirty="0">
                        <a:latin typeface="+mn-lt"/>
                      </a:endParaRPr>
                    </a:p>
                  </a:txBody>
                  <a:tcPr anchor="ctr"/>
                </a:tc>
                <a:extLst>
                  <a:ext uri="{0D108BD9-81ED-4DB2-BD59-A6C34878D82A}">
                    <a16:rowId xmlns:a16="http://schemas.microsoft.com/office/drawing/2014/main" val="2683897179"/>
                  </a:ext>
                </a:extLst>
              </a:tr>
              <a:tr h="203385">
                <a:tc>
                  <a:txBody>
                    <a:bodyPr/>
                    <a:lstStyle/>
                    <a:p>
                      <a:endParaRPr kumimoji="1" lang="ja-JP" altLang="en-US" sz="1000" dirty="0">
                        <a:latin typeface="+mn-lt"/>
                      </a:endParaRPr>
                    </a:p>
                  </a:txBody>
                  <a:tcPr anchor="ctr"/>
                </a:tc>
                <a:tc>
                  <a:txBody>
                    <a:bodyPr/>
                    <a:lstStyle/>
                    <a:p>
                      <a:endParaRPr kumimoji="1" lang="en-US" altLang="ja-JP" sz="1000" dirty="0">
                        <a:latin typeface="+mn-lt"/>
                      </a:endParaRPr>
                    </a:p>
                  </a:txBody>
                  <a:tcPr anchor="ctr"/>
                </a:tc>
                <a:extLst>
                  <a:ext uri="{0D108BD9-81ED-4DB2-BD59-A6C34878D82A}">
                    <a16:rowId xmlns:a16="http://schemas.microsoft.com/office/drawing/2014/main" val="859287248"/>
                  </a:ext>
                </a:extLst>
              </a:tr>
              <a:tr h="203385">
                <a:tc>
                  <a:txBody>
                    <a:bodyPr/>
                    <a:lstStyle/>
                    <a:p>
                      <a:endParaRPr kumimoji="1" lang="ja-JP" altLang="en-US" sz="1000" dirty="0">
                        <a:latin typeface="+mn-lt"/>
                      </a:endParaRPr>
                    </a:p>
                  </a:txBody>
                  <a:tcPr anchor="ctr"/>
                </a:tc>
                <a:tc>
                  <a:txBody>
                    <a:bodyPr/>
                    <a:lstStyle/>
                    <a:p>
                      <a:endParaRPr kumimoji="1" lang="en-US" altLang="ja-JP" sz="1000" dirty="0">
                        <a:latin typeface="+mn-lt"/>
                      </a:endParaRPr>
                    </a:p>
                  </a:txBody>
                  <a:tcPr anchor="ctr"/>
                </a:tc>
                <a:extLst>
                  <a:ext uri="{0D108BD9-81ED-4DB2-BD59-A6C34878D82A}">
                    <a16:rowId xmlns:a16="http://schemas.microsoft.com/office/drawing/2014/main" val="3475790978"/>
                  </a:ext>
                </a:extLst>
              </a:tr>
            </a:tbl>
          </a:graphicData>
        </a:graphic>
      </p:graphicFrame>
    </p:spTree>
    <p:extLst>
      <p:ext uri="{BB962C8B-B14F-4D97-AF65-F5344CB8AC3E}">
        <p14:creationId xmlns:p14="http://schemas.microsoft.com/office/powerpoint/2010/main" val="4229028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71A6632B-A426-4926-8A1E-34DDD4ADDEA8}"/>
              </a:ext>
            </a:extLst>
          </p:cNvPr>
          <p:cNvSpPr/>
          <p:nvPr/>
        </p:nvSpPr>
        <p:spPr>
          <a:xfrm>
            <a:off x="5000741" y="2497454"/>
            <a:ext cx="6920749" cy="3787398"/>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n-cs"/>
            </a:endParaRPr>
          </a:p>
        </p:txBody>
      </p:sp>
      <p:sp>
        <p:nvSpPr>
          <p:cNvPr id="17" name="正方形/長方形 16">
            <a:extLst>
              <a:ext uri="{FF2B5EF4-FFF2-40B4-BE49-F238E27FC236}">
                <a16:creationId xmlns:a16="http://schemas.microsoft.com/office/drawing/2014/main" id="{8AD15251-3681-41E3-89A7-5784B059BC23}"/>
              </a:ext>
            </a:extLst>
          </p:cNvPr>
          <p:cNvSpPr/>
          <p:nvPr/>
        </p:nvSpPr>
        <p:spPr>
          <a:xfrm>
            <a:off x="890270" y="2517193"/>
            <a:ext cx="3809792" cy="3767659"/>
          </a:xfrm>
          <a:prstGeom prst="rect">
            <a:avLst/>
          </a:prstGeom>
          <a:solidFill>
            <a:sysClr val="window" lastClr="FFFFFF"/>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n-cs"/>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en-US" altLang="ja-JP" b="1" dirty="0" err="1">
                <a:latin typeface="+mj-lt"/>
                <a:ea typeface="游ゴシック" panose="020B0400000000000000" pitchFamily="50" charset="-128"/>
              </a:rPr>
              <a:t>OpenChain</a:t>
            </a:r>
            <a:r>
              <a:rPr lang="en-US" altLang="ja-JP" b="1" dirty="0">
                <a:latin typeface="+mj-lt"/>
                <a:ea typeface="游ゴシック" panose="020B0400000000000000" pitchFamily="50" charset="-128"/>
              </a:rPr>
              <a:t> Spec. 2.1</a:t>
            </a:r>
            <a:r>
              <a:rPr lang="ja-JP" altLang="en-US" b="1" dirty="0">
                <a:latin typeface="+mj-lt"/>
                <a:ea typeface="游ゴシック" panose="020B0400000000000000" pitchFamily="50" charset="-128"/>
              </a:rPr>
              <a:t> </a:t>
            </a:r>
            <a:r>
              <a:rPr lang="en-US" altLang="ja-JP" b="1" dirty="0">
                <a:latin typeface="+mj-lt"/>
                <a:ea typeface="游ゴシック" panose="020B0400000000000000" pitchFamily="50" charset="-128"/>
              </a:rPr>
              <a:t>&gt;&gt; ISO/IEC 5230:2020</a:t>
            </a:r>
            <a:endParaRPr kumimoji="1"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pPr marL="0" indent="0">
              <a:buNone/>
            </a:pPr>
            <a:r>
              <a:rPr kumimoji="1" lang="ja-JP" altLang="en-US" sz="2400" b="1" dirty="0">
                <a:latin typeface="+mn-lt"/>
                <a:ea typeface="+mj-ea"/>
              </a:rPr>
              <a:t>国際標準化以降、企業活動が活発化</a:t>
            </a:r>
            <a:endParaRPr kumimoji="1" lang="en-US" altLang="ja-JP" sz="2400" b="1" dirty="0">
              <a:latin typeface="+mj-lt"/>
              <a:ea typeface="+mn-ea"/>
            </a:endParaRPr>
          </a:p>
        </p:txBody>
      </p:sp>
      <p:sp>
        <p:nvSpPr>
          <p:cNvPr id="10" name="テキスト ボックス 9">
            <a:extLst>
              <a:ext uri="{FF2B5EF4-FFF2-40B4-BE49-F238E27FC236}">
                <a16:creationId xmlns:a16="http://schemas.microsoft.com/office/drawing/2014/main" id="{72026589-ED89-444D-AC21-6DF776140CA2}"/>
              </a:ext>
            </a:extLst>
          </p:cNvPr>
          <p:cNvSpPr txBox="1"/>
          <p:nvPr/>
        </p:nvSpPr>
        <p:spPr>
          <a:xfrm>
            <a:off x="7242623" y="6263307"/>
            <a:ext cx="3494587" cy="307777"/>
          </a:xfrm>
          <a:prstGeom prst="rect">
            <a:avLst/>
          </a:prstGeom>
          <a:noFill/>
        </p:spPr>
        <p:txBody>
          <a:bodyPr wrap="square">
            <a:spAutoFit/>
          </a:bodyPr>
          <a:lstStyle/>
          <a:p>
            <a:r>
              <a:rPr lang="en-US" altLang="ja-JP" sz="1400" dirty="0">
                <a:ea typeface="BIZ UDPゴシック" panose="020B0400000000000000" pitchFamily="50" charset="-128"/>
                <a:hlinkClick r:id="rId3"/>
              </a:rPr>
              <a:t>https://www.openchainproject.org/news</a:t>
            </a:r>
            <a:endParaRPr lang="ja-JP" altLang="en-US" sz="1400" dirty="0">
              <a:ea typeface="BIZ UDPゴシック" panose="020B0400000000000000" pitchFamily="50" charset="-128"/>
            </a:endParaRPr>
          </a:p>
        </p:txBody>
      </p:sp>
      <p:graphicFrame>
        <p:nvGraphicFramePr>
          <p:cNvPr id="12" name="表 7">
            <a:extLst>
              <a:ext uri="{FF2B5EF4-FFF2-40B4-BE49-F238E27FC236}">
                <a16:creationId xmlns:a16="http://schemas.microsoft.com/office/drawing/2014/main" id="{7E980264-696C-4ED4-9624-C34F7E811FB8}"/>
              </a:ext>
            </a:extLst>
          </p:cNvPr>
          <p:cNvGraphicFramePr>
            <a:graphicFrameLocks noGrp="1"/>
          </p:cNvGraphicFramePr>
          <p:nvPr>
            <p:extLst>
              <p:ext uri="{D42A27DB-BD31-4B8C-83A1-F6EECF244321}">
                <p14:modId xmlns:p14="http://schemas.microsoft.com/office/powerpoint/2010/main" val="1090577084"/>
              </p:ext>
            </p:extLst>
          </p:nvPr>
        </p:nvGraphicFramePr>
        <p:xfrm>
          <a:off x="1190949" y="2647801"/>
          <a:ext cx="3208433" cy="1920240"/>
        </p:xfrm>
        <a:graphic>
          <a:graphicData uri="http://schemas.openxmlformats.org/drawingml/2006/table">
            <a:tbl>
              <a:tblPr firstRow="1" bandRow="1">
                <a:tableStyleId>{2D5ABB26-0587-4C30-8999-92F81FD0307C}</a:tableStyleId>
              </a:tblPr>
              <a:tblGrid>
                <a:gridCol w="961569">
                  <a:extLst>
                    <a:ext uri="{9D8B030D-6E8A-4147-A177-3AD203B41FA5}">
                      <a16:colId xmlns:a16="http://schemas.microsoft.com/office/drawing/2014/main" val="3035973476"/>
                    </a:ext>
                  </a:extLst>
                </a:gridCol>
                <a:gridCol w="2246864">
                  <a:extLst>
                    <a:ext uri="{9D8B030D-6E8A-4147-A177-3AD203B41FA5}">
                      <a16:colId xmlns:a16="http://schemas.microsoft.com/office/drawing/2014/main" val="2128274504"/>
                    </a:ext>
                  </a:extLst>
                </a:gridCol>
              </a:tblGrid>
              <a:tr h="238042">
                <a:tc>
                  <a:txBody>
                    <a:bodyPr/>
                    <a:lstStyle/>
                    <a:p>
                      <a:r>
                        <a:rPr kumimoji="1" lang="en-US" altLang="ja-JP" sz="1200" dirty="0"/>
                        <a:t>2020/12/17</a:t>
                      </a:r>
                      <a:endParaRPr kumimoji="1" lang="ja-JP" altLang="en-US" sz="1200" dirty="0">
                        <a:latin typeface="+mn-lt"/>
                      </a:endParaRPr>
                    </a:p>
                  </a:txBody>
                  <a:tcPr anchor="ctr"/>
                </a:tc>
                <a:tc>
                  <a:txBody>
                    <a:bodyPr/>
                    <a:lstStyle/>
                    <a:p>
                      <a:r>
                        <a:rPr kumimoji="1" lang="en-US" altLang="ja-JP" sz="1200" dirty="0"/>
                        <a:t>Ericsson</a:t>
                      </a:r>
                      <a:endParaRPr kumimoji="1" lang="ja-JP" altLang="en-US" sz="1200" dirty="0">
                        <a:latin typeface="+mn-lt"/>
                      </a:endParaRPr>
                    </a:p>
                  </a:txBody>
                  <a:tcPr anchor="ctr"/>
                </a:tc>
                <a:extLst>
                  <a:ext uri="{0D108BD9-81ED-4DB2-BD59-A6C34878D82A}">
                    <a16:rowId xmlns:a16="http://schemas.microsoft.com/office/drawing/2014/main" val="2262074657"/>
                  </a:ext>
                </a:extLst>
              </a:tr>
              <a:tr h="238042">
                <a:tc>
                  <a:txBody>
                    <a:bodyPr/>
                    <a:lstStyle/>
                    <a:p>
                      <a:r>
                        <a:rPr kumimoji="1" lang="en-US" altLang="ja-JP" sz="1200" dirty="0"/>
                        <a:t>2021/08/17</a:t>
                      </a:r>
                      <a:endParaRPr kumimoji="1" lang="ja-JP" altLang="en-US" sz="1200" dirty="0">
                        <a:latin typeface="+mn-lt"/>
                      </a:endParaRPr>
                    </a:p>
                  </a:txBody>
                  <a:tcPr anchor="ctr"/>
                </a:tc>
                <a:tc>
                  <a:txBody>
                    <a:bodyPr/>
                    <a:lstStyle/>
                    <a:p>
                      <a:r>
                        <a:rPr kumimoji="1" lang="en-US" altLang="ja-JP" sz="1200" dirty="0"/>
                        <a:t>HUAWEI</a:t>
                      </a:r>
                      <a:endParaRPr kumimoji="1" lang="ja-JP" altLang="en-US" sz="1200" dirty="0">
                        <a:latin typeface="+mn-lt"/>
                      </a:endParaRPr>
                    </a:p>
                  </a:txBody>
                  <a:tcPr anchor="ctr"/>
                </a:tc>
                <a:extLst>
                  <a:ext uri="{0D108BD9-81ED-4DB2-BD59-A6C34878D82A}">
                    <a16:rowId xmlns:a16="http://schemas.microsoft.com/office/drawing/2014/main" val="2092766118"/>
                  </a:ext>
                </a:extLst>
              </a:tr>
              <a:tr h="238042">
                <a:tc>
                  <a:txBody>
                    <a:bodyPr/>
                    <a:lstStyle/>
                    <a:p>
                      <a:r>
                        <a:rPr kumimoji="1" lang="en-US" altLang="ja-JP" sz="1200" dirty="0"/>
                        <a:t>2022/02/09</a:t>
                      </a:r>
                      <a:endParaRPr kumimoji="1" lang="ja-JP" altLang="en-US" sz="1200" dirty="0">
                        <a:latin typeface="+mn-lt"/>
                      </a:endParaRPr>
                    </a:p>
                  </a:txBody>
                  <a:tcPr anchor="ctr"/>
                </a:tc>
                <a:tc>
                  <a:txBody>
                    <a:bodyPr/>
                    <a:lstStyle/>
                    <a:p>
                      <a:r>
                        <a:rPr kumimoji="1" lang="en-US" altLang="ja-JP" sz="1200" dirty="0"/>
                        <a:t>NEC</a:t>
                      </a:r>
                      <a:endParaRPr kumimoji="1" lang="ja-JP" altLang="en-US" sz="1200" dirty="0">
                        <a:latin typeface="+mn-lt"/>
                      </a:endParaRPr>
                    </a:p>
                  </a:txBody>
                  <a:tcPr anchor="ctr"/>
                </a:tc>
                <a:extLst>
                  <a:ext uri="{0D108BD9-81ED-4DB2-BD59-A6C34878D82A}">
                    <a16:rowId xmlns:a16="http://schemas.microsoft.com/office/drawing/2014/main" val="2466994459"/>
                  </a:ext>
                </a:extLst>
              </a:tr>
              <a:tr h="238042">
                <a:tc>
                  <a:txBody>
                    <a:bodyPr/>
                    <a:lstStyle/>
                    <a:p>
                      <a:r>
                        <a:rPr kumimoji="1" lang="en-US" altLang="ja-JP" sz="1200" dirty="0"/>
                        <a:t>2022/02/16</a:t>
                      </a:r>
                      <a:endParaRPr kumimoji="1" lang="ja-JP" altLang="en-US" sz="1200" dirty="0">
                        <a:latin typeface="+mn-lt"/>
                      </a:endParaRPr>
                    </a:p>
                  </a:txBody>
                  <a:tcPr anchor="ctr"/>
                </a:tc>
                <a:tc>
                  <a:txBody>
                    <a:bodyPr/>
                    <a:lstStyle/>
                    <a:p>
                      <a:r>
                        <a:rPr kumimoji="1" lang="en-US" altLang="ja-JP" sz="1200" dirty="0"/>
                        <a:t>HONOR</a:t>
                      </a:r>
                      <a:endParaRPr kumimoji="1" lang="ja-JP" altLang="en-US" sz="1200" dirty="0">
                        <a:latin typeface="+mn-lt"/>
                      </a:endParaRPr>
                    </a:p>
                  </a:txBody>
                  <a:tcPr anchor="ctr"/>
                </a:tc>
                <a:extLst>
                  <a:ext uri="{0D108BD9-81ED-4DB2-BD59-A6C34878D82A}">
                    <a16:rowId xmlns:a16="http://schemas.microsoft.com/office/drawing/2014/main" val="2494498816"/>
                  </a:ext>
                </a:extLst>
              </a:tr>
              <a:tr h="238042">
                <a:tc>
                  <a:txBody>
                    <a:bodyPr/>
                    <a:lstStyle/>
                    <a:p>
                      <a:r>
                        <a:rPr kumimoji="1" lang="en-US" altLang="ja-JP" sz="1200" dirty="0"/>
                        <a:t>2022/03/08</a:t>
                      </a:r>
                      <a:endParaRPr kumimoji="1" lang="ja-JP" altLang="en-US" sz="1200" dirty="0">
                        <a:latin typeface="+mn-lt"/>
                      </a:endParaRPr>
                    </a:p>
                  </a:txBody>
                  <a:tcPr anchor="ctr"/>
                </a:tc>
                <a:tc>
                  <a:txBody>
                    <a:bodyPr/>
                    <a:lstStyle/>
                    <a:p>
                      <a:r>
                        <a:rPr kumimoji="1" lang="en-US" altLang="ja-JP" sz="1200" dirty="0"/>
                        <a:t>BLOCK</a:t>
                      </a:r>
                      <a:endParaRPr kumimoji="1" lang="ja-JP" altLang="en-US" sz="1200" dirty="0">
                        <a:latin typeface="+mn-lt"/>
                      </a:endParaRPr>
                    </a:p>
                  </a:txBody>
                  <a:tcPr anchor="ctr"/>
                </a:tc>
                <a:extLst>
                  <a:ext uri="{0D108BD9-81ED-4DB2-BD59-A6C34878D82A}">
                    <a16:rowId xmlns:a16="http://schemas.microsoft.com/office/drawing/2014/main" val="310194859"/>
                  </a:ext>
                </a:extLst>
              </a:tr>
              <a:tr h="238042">
                <a:tc>
                  <a:txBody>
                    <a:bodyPr/>
                    <a:lstStyle/>
                    <a:p>
                      <a:r>
                        <a:rPr kumimoji="1" lang="en-US" altLang="ja-JP" sz="1200" dirty="0">
                          <a:latin typeface="+mn-lt"/>
                        </a:rPr>
                        <a:t>2023/05/09</a:t>
                      </a:r>
                      <a:endParaRPr kumimoji="1" lang="ja-JP" altLang="en-US" sz="1200" dirty="0">
                        <a:latin typeface="+mn-lt"/>
                      </a:endParaRPr>
                    </a:p>
                  </a:txBody>
                  <a:tcPr anchor="ctr"/>
                </a:tc>
                <a:tc>
                  <a:txBody>
                    <a:bodyPr/>
                    <a:lstStyle/>
                    <a:p>
                      <a:r>
                        <a:rPr kumimoji="1" lang="en-US" altLang="ja-JP" sz="1200" dirty="0">
                          <a:latin typeface="+mn-lt"/>
                        </a:rPr>
                        <a:t>CARIAD</a:t>
                      </a:r>
                      <a:endParaRPr kumimoji="1" lang="ja-JP" altLang="en-US" sz="1200" dirty="0">
                        <a:latin typeface="+mn-lt"/>
                      </a:endParaRPr>
                    </a:p>
                  </a:txBody>
                  <a:tcPr anchor="ctr"/>
                </a:tc>
                <a:extLst>
                  <a:ext uri="{0D108BD9-81ED-4DB2-BD59-A6C34878D82A}">
                    <a16:rowId xmlns:a16="http://schemas.microsoft.com/office/drawing/2014/main" val="2485590647"/>
                  </a:ext>
                </a:extLst>
              </a:tr>
              <a:tr h="238042">
                <a:tc>
                  <a:txBody>
                    <a:bodyPr/>
                    <a:lstStyle/>
                    <a:p>
                      <a:endParaRPr kumimoji="1" lang="ja-JP" altLang="en-US" sz="1200" dirty="0">
                        <a:latin typeface="+mn-lt"/>
                      </a:endParaRPr>
                    </a:p>
                  </a:txBody>
                  <a:tcPr anchor="ctr"/>
                </a:tc>
                <a:tc>
                  <a:txBody>
                    <a:bodyPr/>
                    <a:lstStyle/>
                    <a:p>
                      <a:endParaRPr kumimoji="1" lang="ja-JP" altLang="en-US" sz="1200" dirty="0">
                        <a:latin typeface="+mn-lt"/>
                      </a:endParaRPr>
                    </a:p>
                  </a:txBody>
                  <a:tcPr anchor="ctr"/>
                </a:tc>
                <a:extLst>
                  <a:ext uri="{0D108BD9-81ED-4DB2-BD59-A6C34878D82A}">
                    <a16:rowId xmlns:a16="http://schemas.microsoft.com/office/drawing/2014/main" val="667842415"/>
                  </a:ext>
                </a:extLst>
              </a:tr>
            </a:tbl>
          </a:graphicData>
        </a:graphic>
      </p:graphicFrame>
      <p:graphicFrame>
        <p:nvGraphicFramePr>
          <p:cNvPr id="13" name="表 7">
            <a:extLst>
              <a:ext uri="{FF2B5EF4-FFF2-40B4-BE49-F238E27FC236}">
                <a16:creationId xmlns:a16="http://schemas.microsoft.com/office/drawing/2014/main" id="{A14D60EB-19D9-48FE-A201-2D0A151D9443}"/>
              </a:ext>
            </a:extLst>
          </p:cNvPr>
          <p:cNvGraphicFramePr>
            <a:graphicFrameLocks noGrp="1"/>
          </p:cNvGraphicFramePr>
          <p:nvPr>
            <p:extLst>
              <p:ext uri="{D42A27DB-BD31-4B8C-83A1-F6EECF244321}">
                <p14:modId xmlns:p14="http://schemas.microsoft.com/office/powerpoint/2010/main" val="3484470559"/>
              </p:ext>
            </p:extLst>
          </p:nvPr>
        </p:nvGraphicFramePr>
        <p:xfrm>
          <a:off x="5131863" y="2470651"/>
          <a:ext cx="3208433" cy="3840480"/>
        </p:xfrm>
        <a:graphic>
          <a:graphicData uri="http://schemas.openxmlformats.org/drawingml/2006/table">
            <a:tbl>
              <a:tblPr firstRow="1" bandRow="1">
                <a:tableStyleId>{2D5ABB26-0587-4C30-8999-92F81FD0307C}</a:tableStyleId>
              </a:tblPr>
              <a:tblGrid>
                <a:gridCol w="961570">
                  <a:extLst>
                    <a:ext uri="{9D8B030D-6E8A-4147-A177-3AD203B41FA5}">
                      <a16:colId xmlns:a16="http://schemas.microsoft.com/office/drawing/2014/main" val="3035973476"/>
                    </a:ext>
                  </a:extLst>
                </a:gridCol>
                <a:gridCol w="2246863">
                  <a:extLst>
                    <a:ext uri="{9D8B030D-6E8A-4147-A177-3AD203B41FA5}">
                      <a16:colId xmlns:a16="http://schemas.microsoft.com/office/drawing/2014/main" val="2128274504"/>
                    </a:ext>
                  </a:extLst>
                </a:gridCol>
              </a:tblGrid>
              <a:tr h="227282">
                <a:tc>
                  <a:txBody>
                    <a:bodyPr/>
                    <a:lstStyle/>
                    <a:p>
                      <a:r>
                        <a:rPr kumimoji="1" lang="en-US" altLang="ja-JP" sz="1200" dirty="0"/>
                        <a:t>2020/12/15</a:t>
                      </a:r>
                      <a:endParaRPr kumimoji="1" lang="ja-JP" altLang="en-US" sz="1200" dirty="0">
                        <a:latin typeface="+mn-lt"/>
                      </a:endParaRPr>
                    </a:p>
                  </a:txBody>
                  <a:tcPr anchor="ctr"/>
                </a:tc>
                <a:tc>
                  <a:txBody>
                    <a:bodyPr/>
                    <a:lstStyle/>
                    <a:p>
                      <a:r>
                        <a:rPr kumimoji="1" lang="en-US" altLang="ja-JP" sz="1200" dirty="0"/>
                        <a:t>OSADL</a:t>
                      </a:r>
                      <a:endParaRPr kumimoji="1" lang="ja-JP" altLang="en-US" sz="1200" dirty="0">
                        <a:latin typeface="+mn-lt"/>
                      </a:endParaRPr>
                    </a:p>
                  </a:txBody>
                  <a:tcPr anchor="ctr"/>
                </a:tc>
                <a:extLst>
                  <a:ext uri="{0D108BD9-81ED-4DB2-BD59-A6C34878D82A}">
                    <a16:rowId xmlns:a16="http://schemas.microsoft.com/office/drawing/2014/main" val="2262074657"/>
                  </a:ext>
                </a:extLst>
              </a:tr>
              <a:tr h="227282">
                <a:tc>
                  <a:txBody>
                    <a:bodyPr/>
                    <a:lstStyle/>
                    <a:p>
                      <a:r>
                        <a:rPr kumimoji="1" lang="en-US" altLang="ja-JP" sz="1200" dirty="0"/>
                        <a:t>2020/12/17</a:t>
                      </a:r>
                      <a:endParaRPr kumimoji="1" lang="ja-JP" altLang="en-US" sz="1200" dirty="0">
                        <a:latin typeface="+mn-lt"/>
                      </a:endParaRPr>
                    </a:p>
                  </a:txBody>
                  <a:tcPr anchor="ctr"/>
                </a:tc>
                <a:tc>
                  <a:txBody>
                    <a:bodyPr/>
                    <a:lstStyle/>
                    <a:p>
                      <a:r>
                        <a:rPr kumimoji="1" lang="ja-JP" altLang="en-US" sz="1200" dirty="0"/>
                        <a:t>日立ソリューションズ</a:t>
                      </a:r>
                      <a:endParaRPr kumimoji="1" lang="ja-JP" altLang="en-US" sz="1200" dirty="0">
                        <a:latin typeface="+mn-lt"/>
                      </a:endParaRPr>
                    </a:p>
                  </a:txBody>
                  <a:tcPr anchor="ctr"/>
                </a:tc>
                <a:extLst>
                  <a:ext uri="{0D108BD9-81ED-4DB2-BD59-A6C34878D82A}">
                    <a16:rowId xmlns:a16="http://schemas.microsoft.com/office/drawing/2014/main" val="2092766118"/>
                  </a:ext>
                </a:extLst>
              </a:tr>
              <a:tr h="227282">
                <a:tc>
                  <a:txBody>
                    <a:bodyPr/>
                    <a:lstStyle/>
                    <a:p>
                      <a:r>
                        <a:rPr kumimoji="1" lang="en-US" altLang="ja-JP" sz="1200" dirty="0"/>
                        <a:t>2020/12/17</a:t>
                      </a:r>
                      <a:endParaRPr kumimoji="1" lang="ja-JP" altLang="en-US" sz="1200" dirty="0">
                        <a:latin typeface="+mn-lt"/>
                      </a:endParaRPr>
                    </a:p>
                  </a:txBody>
                  <a:tcPr anchor="ctr"/>
                </a:tc>
                <a:tc>
                  <a:txBody>
                    <a:bodyPr/>
                    <a:lstStyle/>
                    <a:p>
                      <a:r>
                        <a:rPr kumimoji="1" lang="en-US" altLang="ja-JP" sz="1200" dirty="0" err="1"/>
                        <a:t>FOSSAare</a:t>
                      </a:r>
                      <a:endParaRPr kumimoji="1" lang="ja-JP" altLang="en-US" sz="1200" dirty="0">
                        <a:latin typeface="+mn-lt"/>
                      </a:endParaRPr>
                    </a:p>
                  </a:txBody>
                  <a:tcPr anchor="ctr"/>
                </a:tc>
                <a:extLst>
                  <a:ext uri="{0D108BD9-81ED-4DB2-BD59-A6C34878D82A}">
                    <a16:rowId xmlns:a16="http://schemas.microsoft.com/office/drawing/2014/main" val="2466994459"/>
                  </a:ext>
                </a:extLst>
              </a:tr>
              <a:tr h="227282">
                <a:tc>
                  <a:txBody>
                    <a:bodyPr/>
                    <a:lstStyle/>
                    <a:p>
                      <a:r>
                        <a:rPr kumimoji="1" lang="en-US" altLang="ja-JP" sz="1200" dirty="0"/>
                        <a:t>2021/01/12</a:t>
                      </a:r>
                      <a:endParaRPr kumimoji="1" lang="en-US" altLang="ja-JP" sz="1200" dirty="0">
                        <a:latin typeface="+mn-lt"/>
                      </a:endParaRPr>
                    </a:p>
                  </a:txBody>
                  <a:tcPr anchor="ctr"/>
                </a:tc>
                <a:tc>
                  <a:txBody>
                    <a:bodyPr/>
                    <a:lstStyle/>
                    <a:p>
                      <a:r>
                        <a:rPr kumimoji="1" lang="en-US" altLang="ja-JP" sz="1200" dirty="0" err="1"/>
                        <a:t>WhiteSource</a:t>
                      </a:r>
                      <a:endParaRPr kumimoji="1" lang="ja-JP" altLang="en-US" sz="1200" dirty="0">
                        <a:latin typeface="+mn-lt"/>
                      </a:endParaRPr>
                    </a:p>
                  </a:txBody>
                  <a:tcPr anchor="ctr"/>
                </a:tc>
                <a:extLst>
                  <a:ext uri="{0D108BD9-81ED-4DB2-BD59-A6C34878D82A}">
                    <a16:rowId xmlns:a16="http://schemas.microsoft.com/office/drawing/2014/main" val="2494498816"/>
                  </a:ext>
                </a:extLst>
              </a:tr>
              <a:tr h="227282">
                <a:tc>
                  <a:txBody>
                    <a:bodyPr/>
                    <a:lstStyle/>
                    <a:p>
                      <a:r>
                        <a:rPr kumimoji="1" lang="en-US" altLang="ja-JP" sz="1200" dirty="0"/>
                        <a:t>2021/01/13</a:t>
                      </a:r>
                      <a:endParaRPr kumimoji="1" lang="ja-JP" altLang="en-US" sz="1200" dirty="0">
                        <a:latin typeface="+mn-lt"/>
                      </a:endParaRPr>
                    </a:p>
                  </a:txBody>
                  <a:tcPr anchor="ctr"/>
                </a:tc>
                <a:tc>
                  <a:txBody>
                    <a:bodyPr/>
                    <a:lstStyle/>
                    <a:p>
                      <a:r>
                        <a:rPr kumimoji="1" lang="en-US" altLang="ja-JP" sz="1200" dirty="0" err="1"/>
                        <a:t>SeQuenX</a:t>
                      </a:r>
                      <a:endParaRPr kumimoji="1" lang="ja-JP" altLang="en-US" sz="1200" dirty="0">
                        <a:latin typeface="+mn-lt"/>
                      </a:endParaRPr>
                    </a:p>
                  </a:txBody>
                  <a:tcPr anchor="ctr"/>
                </a:tc>
                <a:extLst>
                  <a:ext uri="{0D108BD9-81ED-4DB2-BD59-A6C34878D82A}">
                    <a16:rowId xmlns:a16="http://schemas.microsoft.com/office/drawing/2014/main" val="310194859"/>
                  </a:ext>
                </a:extLst>
              </a:tr>
              <a:tr h="227282">
                <a:tc>
                  <a:txBody>
                    <a:bodyPr/>
                    <a:lstStyle/>
                    <a:p>
                      <a:r>
                        <a:rPr kumimoji="1" lang="en-US" altLang="ja-JP" sz="1200" dirty="0"/>
                        <a:t>2021/01/19</a:t>
                      </a:r>
                      <a:endParaRPr kumimoji="1" lang="ja-JP" altLang="en-US" sz="1200" dirty="0">
                        <a:latin typeface="+mn-lt"/>
                      </a:endParaRPr>
                    </a:p>
                  </a:txBody>
                  <a:tcPr anchor="ctr"/>
                </a:tc>
                <a:tc>
                  <a:txBody>
                    <a:bodyPr/>
                    <a:lstStyle/>
                    <a:p>
                      <a:r>
                        <a:rPr kumimoji="1" lang="en-US" altLang="ja-JP" sz="1200" dirty="0" err="1"/>
                        <a:t>Synergon</a:t>
                      </a:r>
                      <a:endParaRPr kumimoji="1" lang="ja-JP" altLang="en-US" sz="1200" dirty="0">
                        <a:latin typeface="+mn-lt"/>
                      </a:endParaRPr>
                    </a:p>
                  </a:txBody>
                  <a:tcPr anchor="ctr"/>
                </a:tc>
                <a:extLst>
                  <a:ext uri="{0D108BD9-81ED-4DB2-BD59-A6C34878D82A}">
                    <a16:rowId xmlns:a16="http://schemas.microsoft.com/office/drawing/2014/main" val="1085077434"/>
                  </a:ext>
                </a:extLst>
              </a:tr>
              <a:tr h="227282">
                <a:tc>
                  <a:txBody>
                    <a:bodyPr/>
                    <a:lstStyle/>
                    <a:p>
                      <a:r>
                        <a:rPr kumimoji="1" lang="en-US" altLang="ja-JP" sz="1200" dirty="0"/>
                        <a:t>2021/10/20</a:t>
                      </a:r>
                      <a:endParaRPr kumimoji="1" lang="ja-JP" altLang="en-US" sz="1200" dirty="0">
                        <a:latin typeface="+mn-lt"/>
                      </a:endParaRPr>
                    </a:p>
                  </a:txBody>
                  <a:tcPr anchor="ctr"/>
                </a:tc>
                <a:tc>
                  <a:txBody>
                    <a:bodyPr/>
                    <a:lstStyle/>
                    <a:p>
                      <a:r>
                        <a:rPr kumimoji="1" lang="en-US" altLang="ja-JP" sz="1200" dirty="0"/>
                        <a:t>SCANOSS</a:t>
                      </a:r>
                      <a:endParaRPr kumimoji="1" lang="ja-JP" altLang="en-US" sz="1200" dirty="0">
                        <a:latin typeface="+mn-lt"/>
                      </a:endParaRPr>
                    </a:p>
                  </a:txBody>
                  <a:tcPr anchor="ctr"/>
                </a:tc>
                <a:extLst>
                  <a:ext uri="{0D108BD9-81ED-4DB2-BD59-A6C34878D82A}">
                    <a16:rowId xmlns:a16="http://schemas.microsoft.com/office/drawing/2014/main" val="2250241857"/>
                  </a:ext>
                </a:extLst>
              </a:tr>
              <a:tr h="227282">
                <a:tc>
                  <a:txBody>
                    <a:bodyPr/>
                    <a:lstStyle/>
                    <a:p>
                      <a:r>
                        <a:rPr kumimoji="1" lang="en-US" altLang="ja-JP" sz="1200" dirty="0"/>
                        <a:t>2021/10/28</a:t>
                      </a:r>
                      <a:endParaRPr kumimoji="1" lang="ja-JP" altLang="en-US" sz="1200" dirty="0">
                        <a:latin typeface="+mn-lt"/>
                      </a:endParaRPr>
                    </a:p>
                  </a:txBody>
                  <a:tcPr anchor="ctr"/>
                </a:tc>
                <a:tc>
                  <a:txBody>
                    <a:bodyPr/>
                    <a:lstStyle/>
                    <a:p>
                      <a:r>
                        <a:rPr kumimoji="1" lang="en-US" altLang="ja-JP" sz="1200" dirty="0"/>
                        <a:t>CAICT</a:t>
                      </a:r>
                      <a:endParaRPr kumimoji="1" lang="ja-JP" altLang="en-US" sz="1200" dirty="0">
                        <a:latin typeface="+mn-lt"/>
                      </a:endParaRPr>
                    </a:p>
                  </a:txBody>
                  <a:tcPr anchor="ctr"/>
                </a:tc>
                <a:extLst>
                  <a:ext uri="{0D108BD9-81ED-4DB2-BD59-A6C34878D82A}">
                    <a16:rowId xmlns:a16="http://schemas.microsoft.com/office/drawing/2014/main" val="2848564163"/>
                  </a:ext>
                </a:extLst>
              </a:tr>
              <a:tr h="227282">
                <a:tc>
                  <a:txBody>
                    <a:bodyPr/>
                    <a:lstStyle/>
                    <a:p>
                      <a:r>
                        <a:rPr kumimoji="1" lang="en-US" altLang="ja-JP" sz="1200" dirty="0"/>
                        <a:t>2021/12/15</a:t>
                      </a:r>
                      <a:endParaRPr kumimoji="1" lang="ja-JP" altLang="en-US" sz="1200" dirty="0">
                        <a:latin typeface="+mn-lt"/>
                      </a:endParaRPr>
                    </a:p>
                  </a:txBody>
                  <a:tcPr anchor="ctr"/>
                </a:tc>
                <a:tc>
                  <a:txBody>
                    <a:bodyPr/>
                    <a:lstStyle/>
                    <a:p>
                      <a:r>
                        <a:rPr kumimoji="1" lang="en-US" altLang="ja-JP" sz="1200" dirty="0"/>
                        <a:t>FOSSA</a:t>
                      </a:r>
                      <a:endParaRPr kumimoji="1" lang="ja-JP" altLang="en-US" sz="1200" dirty="0">
                        <a:latin typeface="+mn-lt"/>
                      </a:endParaRPr>
                    </a:p>
                  </a:txBody>
                  <a:tcPr anchor="ctr"/>
                </a:tc>
                <a:extLst>
                  <a:ext uri="{0D108BD9-81ED-4DB2-BD59-A6C34878D82A}">
                    <a16:rowId xmlns:a16="http://schemas.microsoft.com/office/drawing/2014/main" val="1430533369"/>
                  </a:ext>
                </a:extLst>
              </a:tr>
              <a:tr h="227282">
                <a:tc>
                  <a:txBody>
                    <a:bodyPr/>
                    <a:lstStyle/>
                    <a:p>
                      <a:r>
                        <a:rPr kumimoji="1" lang="en-US" altLang="ja-JP" sz="1200" dirty="0"/>
                        <a:t>2022/01/12</a:t>
                      </a:r>
                      <a:endParaRPr kumimoji="1" lang="ja-JP" altLang="en-US" sz="1200" dirty="0">
                        <a:latin typeface="+mn-lt"/>
                      </a:endParaRPr>
                    </a:p>
                  </a:txBody>
                  <a:tcPr anchor="ctr"/>
                </a:tc>
                <a:tc>
                  <a:txBody>
                    <a:bodyPr/>
                    <a:lstStyle/>
                    <a:p>
                      <a:r>
                        <a:rPr kumimoji="1" lang="en-US" altLang="ja-JP" sz="1200" dirty="0"/>
                        <a:t>Onward Security</a:t>
                      </a:r>
                      <a:endParaRPr kumimoji="1" lang="ja-JP" altLang="en-US" sz="1200" dirty="0">
                        <a:latin typeface="+mn-lt"/>
                      </a:endParaRPr>
                    </a:p>
                  </a:txBody>
                  <a:tcPr anchor="ctr"/>
                </a:tc>
                <a:extLst>
                  <a:ext uri="{0D108BD9-81ED-4DB2-BD59-A6C34878D82A}">
                    <a16:rowId xmlns:a16="http://schemas.microsoft.com/office/drawing/2014/main" val="2216187778"/>
                  </a:ext>
                </a:extLst>
              </a:tr>
              <a:tr h="227282">
                <a:tc>
                  <a:txBody>
                    <a:bodyPr/>
                    <a:lstStyle/>
                    <a:p>
                      <a:r>
                        <a:rPr kumimoji="1" lang="en-US" altLang="ja-JP" sz="1200" dirty="0"/>
                        <a:t>2022/01/17</a:t>
                      </a:r>
                      <a:endParaRPr kumimoji="1" lang="ja-JP" altLang="en-US" sz="1200" dirty="0">
                        <a:latin typeface="+mn-lt"/>
                      </a:endParaRPr>
                    </a:p>
                  </a:txBody>
                  <a:tcPr anchor="ctr"/>
                </a:tc>
                <a:tc>
                  <a:txBody>
                    <a:bodyPr/>
                    <a:lstStyle/>
                    <a:p>
                      <a:r>
                        <a:rPr kumimoji="1" lang="en-US" altLang="ja-JP" sz="1200" dirty="0" err="1"/>
                        <a:t>Fieldfisher</a:t>
                      </a:r>
                      <a:endParaRPr kumimoji="1" lang="ja-JP" altLang="en-US" sz="1200" dirty="0">
                        <a:latin typeface="+mn-lt"/>
                      </a:endParaRPr>
                    </a:p>
                  </a:txBody>
                  <a:tcPr anchor="ctr"/>
                </a:tc>
                <a:extLst>
                  <a:ext uri="{0D108BD9-81ED-4DB2-BD59-A6C34878D82A}">
                    <a16:rowId xmlns:a16="http://schemas.microsoft.com/office/drawing/2014/main" val="1726045700"/>
                  </a:ext>
                </a:extLst>
              </a:tr>
              <a:tr h="227282">
                <a:tc>
                  <a:txBody>
                    <a:bodyPr/>
                    <a:lstStyle/>
                    <a:p>
                      <a:r>
                        <a:rPr kumimoji="1" lang="en-US" altLang="ja-JP" sz="1200" dirty="0"/>
                        <a:t>2022/01/29</a:t>
                      </a:r>
                      <a:endParaRPr kumimoji="1" lang="ja-JP" altLang="en-US" sz="1200" dirty="0">
                        <a:latin typeface="+mn-lt"/>
                      </a:endParaRPr>
                    </a:p>
                  </a:txBody>
                  <a:tcPr anchor="ctr"/>
                </a:tc>
                <a:tc>
                  <a:txBody>
                    <a:bodyPr/>
                    <a:lstStyle/>
                    <a:p>
                      <a:r>
                        <a:rPr kumimoji="1" lang="en-US" altLang="ja-JP" sz="1200" dirty="0"/>
                        <a:t>Marks and Clerk France</a:t>
                      </a:r>
                      <a:endParaRPr kumimoji="1" lang="ja-JP" altLang="en-US" sz="1200" dirty="0">
                        <a:latin typeface="+mn-lt"/>
                      </a:endParaRPr>
                    </a:p>
                  </a:txBody>
                  <a:tcPr anchor="ctr"/>
                </a:tc>
                <a:extLst>
                  <a:ext uri="{0D108BD9-81ED-4DB2-BD59-A6C34878D82A}">
                    <a16:rowId xmlns:a16="http://schemas.microsoft.com/office/drawing/2014/main" val="412670806"/>
                  </a:ext>
                </a:extLst>
              </a:tr>
              <a:tr h="227282">
                <a:tc>
                  <a:txBody>
                    <a:bodyPr/>
                    <a:lstStyle/>
                    <a:p>
                      <a:r>
                        <a:rPr kumimoji="1" lang="en-US" altLang="ja-JP" sz="1200" dirty="0"/>
                        <a:t>2022/03/28</a:t>
                      </a:r>
                      <a:endParaRPr kumimoji="1" lang="ja-JP" altLang="en-US" sz="1200" dirty="0">
                        <a:latin typeface="+mn-lt"/>
                      </a:endParaRPr>
                    </a:p>
                  </a:txBody>
                  <a:tcPr anchor="ctr"/>
                </a:tc>
                <a:tc>
                  <a:txBody>
                    <a:bodyPr/>
                    <a:lstStyle/>
                    <a:p>
                      <a:r>
                        <a:rPr kumimoji="1" lang="en-US" altLang="ja-JP" sz="1200" dirty="0"/>
                        <a:t>TIMETOACT</a:t>
                      </a:r>
                    </a:p>
                  </a:txBody>
                  <a:tcPr anchor="ctr"/>
                </a:tc>
                <a:extLst>
                  <a:ext uri="{0D108BD9-81ED-4DB2-BD59-A6C34878D82A}">
                    <a16:rowId xmlns:a16="http://schemas.microsoft.com/office/drawing/2014/main" val="105493580"/>
                  </a:ext>
                </a:extLst>
              </a:tr>
              <a:tr h="227282">
                <a:tc>
                  <a:txBody>
                    <a:bodyPr/>
                    <a:lstStyle/>
                    <a:p>
                      <a:r>
                        <a:rPr kumimoji="1" lang="en-US" altLang="ja-JP" sz="1200" dirty="0">
                          <a:latin typeface="+mn-lt"/>
                        </a:rPr>
                        <a:t>2022/05/30</a:t>
                      </a:r>
                    </a:p>
                  </a:txBody>
                  <a:tcPr anchor="ctr"/>
                </a:tc>
                <a:tc>
                  <a:txBody>
                    <a:bodyPr/>
                    <a:lstStyle/>
                    <a:p>
                      <a:r>
                        <a:rPr kumimoji="1" lang="en-US" altLang="ja-JP" sz="1200" dirty="0">
                          <a:latin typeface="+mn-lt"/>
                        </a:rPr>
                        <a:t>SECTREND</a:t>
                      </a:r>
                      <a:endParaRPr kumimoji="1" lang="ja-JP" altLang="en-US" sz="1200" dirty="0">
                        <a:latin typeface="+mn-lt"/>
                      </a:endParaRPr>
                    </a:p>
                  </a:txBody>
                  <a:tcPr anchor="ctr"/>
                </a:tc>
                <a:extLst>
                  <a:ext uri="{0D108BD9-81ED-4DB2-BD59-A6C34878D82A}">
                    <a16:rowId xmlns:a16="http://schemas.microsoft.com/office/drawing/2014/main" val="4038218394"/>
                  </a:ext>
                </a:extLst>
              </a:tr>
            </a:tbl>
          </a:graphicData>
        </a:graphic>
      </p:graphicFrame>
      <p:graphicFrame>
        <p:nvGraphicFramePr>
          <p:cNvPr id="14" name="表 7">
            <a:extLst>
              <a:ext uri="{FF2B5EF4-FFF2-40B4-BE49-F238E27FC236}">
                <a16:creationId xmlns:a16="http://schemas.microsoft.com/office/drawing/2014/main" id="{D3308A7A-9A33-4908-A1D2-20C662B1784E}"/>
              </a:ext>
            </a:extLst>
          </p:cNvPr>
          <p:cNvGraphicFramePr>
            <a:graphicFrameLocks noGrp="1"/>
          </p:cNvGraphicFramePr>
          <p:nvPr>
            <p:extLst>
              <p:ext uri="{D42A27DB-BD31-4B8C-83A1-F6EECF244321}">
                <p14:modId xmlns:p14="http://schemas.microsoft.com/office/powerpoint/2010/main" val="3457339504"/>
              </p:ext>
            </p:extLst>
          </p:nvPr>
        </p:nvGraphicFramePr>
        <p:xfrm>
          <a:off x="8516413" y="2470651"/>
          <a:ext cx="3208433" cy="3474720"/>
        </p:xfrm>
        <a:graphic>
          <a:graphicData uri="http://schemas.openxmlformats.org/drawingml/2006/table">
            <a:tbl>
              <a:tblPr firstRow="1" bandRow="1">
                <a:tableStyleId>{2D5ABB26-0587-4C30-8999-92F81FD0307C}</a:tableStyleId>
              </a:tblPr>
              <a:tblGrid>
                <a:gridCol w="961569">
                  <a:extLst>
                    <a:ext uri="{9D8B030D-6E8A-4147-A177-3AD203B41FA5}">
                      <a16:colId xmlns:a16="http://schemas.microsoft.com/office/drawing/2014/main" val="3035973476"/>
                    </a:ext>
                  </a:extLst>
                </a:gridCol>
                <a:gridCol w="2246864">
                  <a:extLst>
                    <a:ext uri="{9D8B030D-6E8A-4147-A177-3AD203B41FA5}">
                      <a16:colId xmlns:a16="http://schemas.microsoft.com/office/drawing/2014/main" val="2128274504"/>
                    </a:ext>
                  </a:extLst>
                </a:gridCol>
              </a:tblGrid>
              <a:tr h="239531">
                <a:tc>
                  <a:txBody>
                    <a:bodyPr/>
                    <a:lstStyle/>
                    <a:p>
                      <a:r>
                        <a:rPr kumimoji="1" lang="en-US" altLang="ja-JP" sz="1200" dirty="0">
                          <a:latin typeface="+mn-lt"/>
                        </a:rPr>
                        <a:t>2022/10/14</a:t>
                      </a:r>
                      <a:endParaRPr kumimoji="1" lang="ja-JP" altLang="en-US" sz="1200" dirty="0">
                        <a:latin typeface="+mn-lt"/>
                      </a:endParaRPr>
                    </a:p>
                  </a:txBody>
                  <a:tcPr anchor="ctr"/>
                </a:tc>
                <a:tc>
                  <a:txBody>
                    <a:bodyPr/>
                    <a:lstStyle/>
                    <a:p>
                      <a:r>
                        <a:rPr kumimoji="1" lang="en-US" altLang="ja-JP" sz="1200" dirty="0" err="1">
                          <a:latin typeface="+mn-lt"/>
                        </a:rPr>
                        <a:t>Witzel</a:t>
                      </a:r>
                      <a:r>
                        <a:rPr kumimoji="1" lang="en-US" altLang="ja-JP" sz="1200" dirty="0">
                          <a:latin typeface="+mn-lt"/>
                        </a:rPr>
                        <a:t> </a:t>
                      </a:r>
                      <a:r>
                        <a:rPr kumimoji="1" lang="en-US" altLang="ja-JP" sz="1200" dirty="0" err="1">
                          <a:latin typeface="+mn-lt"/>
                        </a:rPr>
                        <a:t>Erb</a:t>
                      </a:r>
                      <a:r>
                        <a:rPr kumimoji="1" lang="en-US" altLang="ja-JP" sz="1200" dirty="0">
                          <a:latin typeface="+mn-lt"/>
                        </a:rPr>
                        <a:t> </a:t>
                      </a:r>
                      <a:r>
                        <a:rPr kumimoji="1" lang="en-US" altLang="ja-JP" sz="1200" dirty="0" err="1">
                          <a:latin typeface="+mn-lt"/>
                        </a:rPr>
                        <a:t>Backu</a:t>
                      </a:r>
                      <a:r>
                        <a:rPr kumimoji="1" lang="en-US" altLang="ja-JP" sz="1200" dirty="0">
                          <a:latin typeface="+mn-lt"/>
                        </a:rPr>
                        <a:t> &amp; Partner</a:t>
                      </a:r>
                      <a:endParaRPr kumimoji="1" lang="ja-JP" altLang="en-US" sz="1200" dirty="0">
                        <a:latin typeface="+mn-lt"/>
                      </a:endParaRPr>
                    </a:p>
                  </a:txBody>
                  <a:tcPr anchor="ctr"/>
                </a:tc>
                <a:extLst>
                  <a:ext uri="{0D108BD9-81ED-4DB2-BD59-A6C34878D82A}">
                    <a16:rowId xmlns:a16="http://schemas.microsoft.com/office/drawing/2014/main" val="1726045700"/>
                  </a:ext>
                </a:extLst>
              </a:tr>
              <a:tr h="239531">
                <a:tc>
                  <a:txBody>
                    <a:bodyPr/>
                    <a:lstStyle/>
                    <a:p>
                      <a:r>
                        <a:rPr kumimoji="1" lang="en-US" altLang="ja-JP" sz="1200" dirty="0">
                          <a:latin typeface="+mn-lt"/>
                        </a:rPr>
                        <a:t>2023/02/07</a:t>
                      </a:r>
                      <a:endParaRPr kumimoji="1" lang="ja-JP" altLang="en-US" sz="1200" dirty="0">
                        <a:latin typeface="+mn-lt"/>
                      </a:endParaRPr>
                    </a:p>
                  </a:txBody>
                  <a:tcPr anchor="ctr"/>
                </a:tc>
                <a:tc>
                  <a:txBody>
                    <a:bodyPr/>
                    <a:lstStyle/>
                    <a:p>
                      <a:r>
                        <a:rPr kumimoji="1" lang="en-US" altLang="ja-JP" sz="1200" dirty="0">
                          <a:latin typeface="+mn-lt"/>
                        </a:rPr>
                        <a:t>OSPOCO, Taylor English</a:t>
                      </a:r>
                      <a:endParaRPr kumimoji="1" lang="ja-JP" altLang="en-US" sz="1200" dirty="0">
                        <a:latin typeface="+mn-lt"/>
                      </a:endParaRPr>
                    </a:p>
                  </a:txBody>
                  <a:tcPr anchor="ctr"/>
                </a:tc>
                <a:extLst>
                  <a:ext uri="{0D108BD9-81ED-4DB2-BD59-A6C34878D82A}">
                    <a16:rowId xmlns:a16="http://schemas.microsoft.com/office/drawing/2014/main" val="1679772120"/>
                  </a:ext>
                </a:extLst>
              </a:tr>
              <a:tr h="239531">
                <a:tc>
                  <a:txBody>
                    <a:bodyPr/>
                    <a:lstStyle/>
                    <a:p>
                      <a:r>
                        <a:rPr kumimoji="1" lang="en-US" altLang="ja-JP" sz="1200" dirty="0">
                          <a:latin typeface="+mn-lt"/>
                        </a:rPr>
                        <a:t>2023/03/15</a:t>
                      </a:r>
                      <a:endParaRPr kumimoji="1" lang="ja-JP" altLang="en-US" sz="1200" dirty="0">
                        <a:latin typeface="+mn-lt"/>
                      </a:endParaRPr>
                    </a:p>
                  </a:txBody>
                  <a:tcPr anchor="ctr"/>
                </a:tc>
                <a:tc>
                  <a:txBody>
                    <a:bodyPr/>
                    <a:lstStyle/>
                    <a:p>
                      <a:r>
                        <a:rPr kumimoji="1" lang="en-US" altLang="ja-JP" sz="1200" dirty="0">
                          <a:latin typeface="+mn-lt"/>
                        </a:rPr>
                        <a:t>CESI</a:t>
                      </a:r>
                      <a:endParaRPr kumimoji="1" lang="ja-JP" altLang="en-US" sz="1200" dirty="0">
                        <a:latin typeface="+mn-lt"/>
                      </a:endParaRPr>
                    </a:p>
                  </a:txBody>
                  <a:tcPr anchor="ctr"/>
                </a:tc>
                <a:extLst>
                  <a:ext uri="{0D108BD9-81ED-4DB2-BD59-A6C34878D82A}">
                    <a16:rowId xmlns:a16="http://schemas.microsoft.com/office/drawing/2014/main" val="37114575"/>
                  </a:ext>
                </a:extLst>
              </a:tr>
              <a:tr h="239531">
                <a:tc>
                  <a:txBody>
                    <a:bodyPr/>
                    <a:lstStyle/>
                    <a:p>
                      <a:r>
                        <a:rPr kumimoji="1" lang="en-US" altLang="ja-JP" sz="1200" dirty="0">
                          <a:latin typeface="+mn-lt"/>
                        </a:rPr>
                        <a:t>2023/05/30</a:t>
                      </a:r>
                      <a:endParaRPr kumimoji="1" lang="ja-JP" altLang="en-US" sz="1200" dirty="0">
                        <a:latin typeface="+mn-lt"/>
                      </a:endParaRPr>
                    </a:p>
                  </a:txBody>
                  <a:tcPr anchor="ctr"/>
                </a:tc>
                <a:tc>
                  <a:txBody>
                    <a:bodyPr/>
                    <a:lstStyle/>
                    <a:p>
                      <a:r>
                        <a:rPr kumimoji="1" lang="en-US" altLang="ja-JP" sz="1200" dirty="0">
                          <a:latin typeface="+mn-lt"/>
                        </a:rPr>
                        <a:t>NORDEMANN</a:t>
                      </a:r>
                      <a:endParaRPr kumimoji="1" lang="ja-JP" altLang="en-US" sz="1200" dirty="0">
                        <a:latin typeface="+mn-lt"/>
                      </a:endParaRPr>
                    </a:p>
                  </a:txBody>
                  <a:tcPr anchor="ctr"/>
                </a:tc>
                <a:extLst>
                  <a:ext uri="{0D108BD9-81ED-4DB2-BD59-A6C34878D82A}">
                    <a16:rowId xmlns:a16="http://schemas.microsoft.com/office/drawing/2014/main" val="2049643619"/>
                  </a:ext>
                </a:extLst>
              </a:tr>
              <a:tr h="239531">
                <a:tc>
                  <a:txBody>
                    <a:bodyPr/>
                    <a:lstStyle/>
                    <a:p>
                      <a:r>
                        <a:rPr kumimoji="1" lang="en-US" altLang="ja-JP" sz="1200" dirty="0">
                          <a:latin typeface="+mn-lt"/>
                        </a:rPr>
                        <a:t>2023/06/22</a:t>
                      </a:r>
                      <a:endParaRPr kumimoji="1" lang="ja-JP" altLang="en-US" sz="1200" dirty="0">
                        <a:latin typeface="+mn-lt"/>
                      </a:endParaRPr>
                    </a:p>
                  </a:txBody>
                  <a:tcPr anchor="ctr"/>
                </a:tc>
                <a:tc>
                  <a:txBody>
                    <a:bodyPr/>
                    <a:lstStyle/>
                    <a:p>
                      <a:r>
                        <a:rPr kumimoji="1" lang="en-US" altLang="ja-JP" sz="1200" dirty="0">
                          <a:latin typeface="+mn-lt"/>
                        </a:rPr>
                        <a:t>Deloitte</a:t>
                      </a:r>
                      <a:endParaRPr kumimoji="1" lang="ja-JP" altLang="en-US" sz="1200" dirty="0">
                        <a:latin typeface="+mn-lt"/>
                      </a:endParaRPr>
                    </a:p>
                  </a:txBody>
                  <a:tcPr anchor="ctr"/>
                </a:tc>
                <a:extLst>
                  <a:ext uri="{0D108BD9-81ED-4DB2-BD59-A6C34878D82A}">
                    <a16:rowId xmlns:a16="http://schemas.microsoft.com/office/drawing/2014/main" val="1979635913"/>
                  </a:ext>
                </a:extLst>
              </a:tr>
              <a:tr h="399218">
                <a:tc>
                  <a:txBody>
                    <a:bodyPr/>
                    <a:lstStyle/>
                    <a:p>
                      <a:r>
                        <a:rPr kumimoji="1" lang="en-US" altLang="ja-JP" sz="1200" dirty="0">
                          <a:latin typeface="+mn-lt"/>
                        </a:rPr>
                        <a:t>2023/8/7</a:t>
                      </a:r>
                      <a:endParaRPr kumimoji="1" lang="ja-JP" altLang="en-US" sz="1200" dirty="0">
                        <a:latin typeface="+mn-lt"/>
                      </a:endParaRPr>
                    </a:p>
                  </a:txBody>
                  <a:tcPr anchor="ctr"/>
                </a:tc>
                <a:tc>
                  <a:txBody>
                    <a:bodyPr/>
                    <a:lstStyle/>
                    <a:p>
                      <a:r>
                        <a:rPr kumimoji="1" lang="en-US" altLang="ja-JP" sz="1200" dirty="0">
                          <a:latin typeface="+mn-lt"/>
                        </a:rPr>
                        <a:t>National Financial Technology Certification Center</a:t>
                      </a:r>
                      <a:endParaRPr kumimoji="1" lang="ja-JP" altLang="en-US" sz="1200" dirty="0">
                        <a:latin typeface="+mn-lt"/>
                      </a:endParaRPr>
                    </a:p>
                  </a:txBody>
                  <a:tcPr anchor="ctr"/>
                </a:tc>
                <a:extLst>
                  <a:ext uri="{0D108BD9-81ED-4DB2-BD59-A6C34878D82A}">
                    <a16:rowId xmlns:a16="http://schemas.microsoft.com/office/drawing/2014/main" val="437538272"/>
                  </a:ext>
                </a:extLst>
              </a:tr>
              <a:tr h="239531">
                <a:tc>
                  <a:txBody>
                    <a:bodyPr/>
                    <a:lstStyle/>
                    <a:p>
                      <a:r>
                        <a:rPr kumimoji="1" lang="en-US" altLang="ja-JP" sz="1200" dirty="0">
                          <a:latin typeface="+mn-lt"/>
                        </a:rPr>
                        <a:t>2023/8/21</a:t>
                      </a:r>
                      <a:endParaRPr kumimoji="1" lang="ja-JP" altLang="en-US" sz="1200" dirty="0">
                        <a:latin typeface="+mn-lt"/>
                      </a:endParaRPr>
                    </a:p>
                  </a:txBody>
                  <a:tcPr anchor="ctr"/>
                </a:tc>
                <a:tc>
                  <a:txBody>
                    <a:bodyPr/>
                    <a:lstStyle/>
                    <a:p>
                      <a:r>
                        <a:rPr kumimoji="1" lang="en-US" altLang="ja-JP" sz="1200" dirty="0" err="1">
                          <a:latin typeface="+mn-lt"/>
                        </a:rPr>
                        <a:t>OpenTEKr</a:t>
                      </a:r>
                      <a:endParaRPr kumimoji="1" lang="ja-JP" altLang="en-US" sz="1200" dirty="0">
                        <a:latin typeface="+mn-lt"/>
                      </a:endParaRPr>
                    </a:p>
                  </a:txBody>
                  <a:tcPr anchor="ctr"/>
                </a:tc>
                <a:extLst>
                  <a:ext uri="{0D108BD9-81ED-4DB2-BD59-A6C34878D82A}">
                    <a16:rowId xmlns:a16="http://schemas.microsoft.com/office/drawing/2014/main" val="3957258679"/>
                  </a:ext>
                </a:extLst>
              </a:tr>
              <a:tr h="399218">
                <a:tc>
                  <a:txBody>
                    <a:bodyPr/>
                    <a:lstStyle/>
                    <a:p>
                      <a:r>
                        <a:rPr kumimoji="1" lang="en-US" altLang="ja-JP" sz="1200" dirty="0">
                          <a:latin typeface="+mn-lt"/>
                        </a:rPr>
                        <a:t>2023/9/4</a:t>
                      </a:r>
                      <a:endParaRPr kumimoji="1" lang="ja-JP" altLang="en-US" sz="1200" dirty="0">
                        <a:latin typeface="+mn-lt"/>
                      </a:endParaRPr>
                    </a:p>
                  </a:txBody>
                  <a:tcPr anchor="ctr"/>
                </a:tc>
                <a:tc>
                  <a:txBody>
                    <a:bodyPr/>
                    <a:lstStyle/>
                    <a:p>
                      <a:r>
                        <a:rPr kumimoji="1" lang="en-US" altLang="ja-JP" sz="1200" dirty="0">
                          <a:latin typeface="+mn-lt"/>
                        </a:rPr>
                        <a:t>Suzhou </a:t>
                      </a:r>
                      <a:r>
                        <a:rPr kumimoji="1" lang="en-US" altLang="ja-JP" sz="1200" dirty="0" err="1">
                          <a:latin typeface="+mn-lt"/>
                        </a:rPr>
                        <a:t>PrismAurora</a:t>
                      </a:r>
                      <a:r>
                        <a:rPr kumimoji="1" lang="en-US" altLang="ja-JP" sz="1200" dirty="0">
                          <a:latin typeface="+mn-lt"/>
                        </a:rPr>
                        <a:t> Information Technology</a:t>
                      </a:r>
                      <a:endParaRPr kumimoji="1" lang="ja-JP" altLang="en-US" sz="1200" dirty="0">
                        <a:latin typeface="+mn-lt"/>
                      </a:endParaRPr>
                    </a:p>
                  </a:txBody>
                  <a:tcPr anchor="ctr"/>
                </a:tc>
                <a:extLst>
                  <a:ext uri="{0D108BD9-81ED-4DB2-BD59-A6C34878D82A}">
                    <a16:rowId xmlns:a16="http://schemas.microsoft.com/office/drawing/2014/main" val="2485160392"/>
                  </a:ext>
                </a:extLst>
              </a:tr>
              <a:tr h="239531">
                <a:tc>
                  <a:txBody>
                    <a:bodyPr/>
                    <a:lstStyle/>
                    <a:p>
                      <a:r>
                        <a:rPr kumimoji="1" lang="en-US" altLang="ja-JP" sz="1200" dirty="0">
                          <a:latin typeface="+mn-lt"/>
                        </a:rPr>
                        <a:t>2023/9/12</a:t>
                      </a:r>
                      <a:endParaRPr kumimoji="1" lang="ja-JP" altLang="en-US" sz="1200" dirty="0">
                        <a:latin typeface="+mn-lt"/>
                      </a:endParaRPr>
                    </a:p>
                  </a:txBody>
                  <a:tcPr anchor="ctr"/>
                </a:tc>
                <a:tc>
                  <a:txBody>
                    <a:bodyPr/>
                    <a:lstStyle/>
                    <a:p>
                      <a:r>
                        <a:rPr kumimoji="1" lang="en-US" altLang="ja-JP" sz="1200" dirty="0">
                          <a:latin typeface="+mn-lt"/>
                        </a:rPr>
                        <a:t>LR29</a:t>
                      </a:r>
                      <a:endParaRPr kumimoji="1" lang="ja-JP" altLang="en-US" sz="1200" dirty="0">
                        <a:latin typeface="+mn-lt"/>
                      </a:endParaRPr>
                    </a:p>
                  </a:txBody>
                  <a:tcPr anchor="ctr"/>
                </a:tc>
                <a:extLst>
                  <a:ext uri="{0D108BD9-81ED-4DB2-BD59-A6C34878D82A}">
                    <a16:rowId xmlns:a16="http://schemas.microsoft.com/office/drawing/2014/main" val="1311155665"/>
                  </a:ext>
                </a:extLst>
              </a:tr>
              <a:tr h="558905">
                <a:tc>
                  <a:txBody>
                    <a:bodyPr/>
                    <a:lstStyle/>
                    <a:p>
                      <a:r>
                        <a:rPr kumimoji="1" lang="en-US" altLang="ja-JP" sz="1200" dirty="0">
                          <a:latin typeface="+mn-lt"/>
                        </a:rPr>
                        <a:t>2023/12/13</a:t>
                      </a:r>
                      <a:endParaRPr kumimoji="1" lang="ja-JP" altLang="en-US" sz="1200" dirty="0">
                        <a:latin typeface="+mn-lt"/>
                      </a:endParaRPr>
                    </a:p>
                  </a:txBody>
                  <a:tcPr anchor="ctr"/>
                </a:tc>
                <a:tc>
                  <a:txBody>
                    <a:bodyPr/>
                    <a:lstStyle/>
                    <a:p>
                      <a:r>
                        <a:rPr kumimoji="1" lang="en-US" altLang="ja-JP" sz="1200" dirty="0">
                          <a:latin typeface="+mn-lt"/>
                        </a:rPr>
                        <a:t>China Industrial Control Systems Cyber Emergency Response Team</a:t>
                      </a:r>
                      <a:endParaRPr kumimoji="1" lang="ja-JP" altLang="en-US" sz="1200" dirty="0">
                        <a:latin typeface="+mn-lt"/>
                      </a:endParaRPr>
                    </a:p>
                  </a:txBody>
                  <a:tcPr anchor="ctr"/>
                </a:tc>
                <a:extLst>
                  <a:ext uri="{0D108BD9-81ED-4DB2-BD59-A6C34878D82A}">
                    <a16:rowId xmlns:a16="http://schemas.microsoft.com/office/drawing/2014/main" val="1092425302"/>
                  </a:ext>
                </a:extLst>
              </a:tr>
            </a:tbl>
          </a:graphicData>
        </a:graphic>
      </p:graphicFrame>
      <p:sp>
        <p:nvSpPr>
          <p:cNvPr id="15" name="正方形/長方形 14">
            <a:extLst>
              <a:ext uri="{FF2B5EF4-FFF2-40B4-BE49-F238E27FC236}">
                <a16:creationId xmlns:a16="http://schemas.microsoft.com/office/drawing/2014/main" id="{AB65566E-9EEA-467F-9735-55C61FF04B6D}"/>
              </a:ext>
            </a:extLst>
          </p:cNvPr>
          <p:cNvSpPr/>
          <p:nvPr/>
        </p:nvSpPr>
        <p:spPr>
          <a:xfrm>
            <a:off x="890270" y="1947633"/>
            <a:ext cx="3809792" cy="558869"/>
          </a:xfrm>
          <a:prstGeom prst="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dirty="0" err="1">
                <a:ln>
                  <a:noFill/>
                </a:ln>
                <a:solidFill>
                  <a:prstClr val="white"/>
                </a:solidFill>
                <a:effectLst/>
                <a:uLnTx/>
                <a:uFillTx/>
                <a:ea typeface="+mj-ea"/>
                <a:cs typeface="+mn-cs"/>
              </a:rPr>
              <a:t>OpenChain</a:t>
            </a:r>
            <a:r>
              <a:rPr kumimoji="0" lang="ja-JP" altLang="en-US" sz="1800" b="1" i="0" u="none" strike="noStrike" kern="0" cap="none" spc="0" normalizeH="0" baseline="0" noProof="0" dirty="0">
                <a:ln>
                  <a:noFill/>
                </a:ln>
                <a:solidFill>
                  <a:prstClr val="white"/>
                </a:solidFill>
                <a:effectLst/>
                <a:uLnTx/>
                <a:uFillTx/>
                <a:latin typeface="+mj-ea"/>
                <a:ea typeface="+mj-ea"/>
                <a:cs typeface="+mn-cs"/>
              </a:rPr>
              <a:t>プラチナメンバー参加</a:t>
            </a:r>
          </a:p>
        </p:txBody>
      </p:sp>
      <p:sp>
        <p:nvSpPr>
          <p:cNvPr id="16" name="正方形/長方形 15">
            <a:extLst>
              <a:ext uri="{FF2B5EF4-FFF2-40B4-BE49-F238E27FC236}">
                <a16:creationId xmlns:a16="http://schemas.microsoft.com/office/drawing/2014/main" id="{CF17593B-0C85-478C-BB24-6C18F110B8A6}"/>
              </a:ext>
            </a:extLst>
          </p:cNvPr>
          <p:cNvSpPr/>
          <p:nvPr/>
        </p:nvSpPr>
        <p:spPr>
          <a:xfrm>
            <a:off x="5000741" y="1947633"/>
            <a:ext cx="6920749" cy="56913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dirty="0" err="1">
                <a:ln>
                  <a:noFill/>
                </a:ln>
                <a:solidFill>
                  <a:prstClr val="white"/>
                </a:solidFill>
                <a:effectLst/>
                <a:uLnTx/>
                <a:uFillTx/>
                <a:ea typeface="BIZ UDPゴシック" panose="020B0400000000000000" pitchFamily="50" charset="-128"/>
                <a:cs typeface="+mn-cs"/>
              </a:rPr>
              <a:t>OpenChain</a:t>
            </a:r>
            <a:r>
              <a:rPr kumimoji="0" lang="ja-JP" altLang="en-US" sz="1800" b="1" i="0" u="none" strike="noStrike" kern="0" cap="none" spc="0" normalizeH="0" baseline="0" noProof="0" dirty="0">
                <a:ln>
                  <a:noFill/>
                </a:ln>
                <a:solidFill>
                  <a:prstClr val="white"/>
                </a:solidFill>
                <a:effectLst/>
                <a:uLnTx/>
                <a:uFillTx/>
                <a:latin typeface="+mj-ea"/>
                <a:ea typeface="+mj-ea"/>
                <a:cs typeface="+mn-cs"/>
              </a:rPr>
              <a:t>パートナー</a:t>
            </a:r>
          </a:p>
        </p:txBody>
      </p:sp>
      <p:sp>
        <p:nvSpPr>
          <p:cNvPr id="3" name="フッター プレースホルダー 2">
            <a:extLst>
              <a:ext uri="{FF2B5EF4-FFF2-40B4-BE49-F238E27FC236}">
                <a16:creationId xmlns:a16="http://schemas.microsoft.com/office/drawing/2014/main" id="{D6DDC536-89EB-4F30-A2F5-C2F1C4D47938}"/>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7" name="スライド番号プレースホルダー 6">
            <a:extLst>
              <a:ext uri="{FF2B5EF4-FFF2-40B4-BE49-F238E27FC236}">
                <a16:creationId xmlns:a16="http://schemas.microsoft.com/office/drawing/2014/main" id="{B543AA15-8AA7-505A-8917-B56D914E9C9A}"/>
              </a:ext>
            </a:extLst>
          </p:cNvPr>
          <p:cNvSpPr>
            <a:spLocks noGrp="1"/>
          </p:cNvSpPr>
          <p:nvPr>
            <p:ph type="sldNum" sz="quarter" idx="4"/>
          </p:nvPr>
        </p:nvSpPr>
        <p:spPr/>
        <p:txBody>
          <a:bodyPr/>
          <a:lstStyle/>
          <a:p>
            <a:fld id="{9E677C9D-2908-4B51-B245-D0108F3FAF17}" type="slidenum">
              <a:rPr lang="ja-JP" altLang="en-US" smtClean="0"/>
              <a:pPr/>
              <a:t>14</a:t>
            </a:fld>
            <a:endParaRPr lang="ja-JP" altLang="en-US" dirty="0"/>
          </a:p>
        </p:txBody>
      </p:sp>
    </p:spTree>
    <p:extLst>
      <p:ext uri="{BB962C8B-B14F-4D97-AF65-F5344CB8AC3E}">
        <p14:creationId xmlns:p14="http://schemas.microsoft.com/office/powerpoint/2010/main" val="306171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en-US" altLang="ja-JP" b="1" dirty="0" err="1">
                <a:latin typeface="+mj-lt"/>
                <a:ea typeface="游ゴシック" panose="020B0400000000000000" pitchFamily="50" charset="-128"/>
              </a:rPr>
              <a:t>OpenChain</a:t>
            </a:r>
            <a:r>
              <a:rPr lang="en-US" altLang="ja-JP" b="1" dirty="0">
                <a:latin typeface="+mj-lt"/>
                <a:ea typeface="游ゴシック" panose="020B0400000000000000" pitchFamily="50" charset="-128"/>
              </a:rPr>
              <a:t> Spec. 2.1</a:t>
            </a:r>
            <a:r>
              <a:rPr lang="ja-JP" altLang="en-US" b="1" dirty="0">
                <a:latin typeface="+mj-lt"/>
                <a:ea typeface="游ゴシック" panose="020B0400000000000000" pitchFamily="50" charset="-128"/>
              </a:rPr>
              <a:t> </a:t>
            </a:r>
            <a:r>
              <a:rPr lang="en-US" altLang="ja-JP" b="1" dirty="0">
                <a:latin typeface="+mj-lt"/>
                <a:ea typeface="游ゴシック" panose="020B0400000000000000" pitchFamily="50" charset="-128"/>
              </a:rPr>
              <a:t>&gt;&gt; ISO/IEC 5230:2020</a:t>
            </a:r>
            <a:endParaRPr kumimoji="1"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pPr marL="0" indent="0">
              <a:buNone/>
            </a:pPr>
            <a:r>
              <a:rPr kumimoji="1" lang="ja-JP" altLang="en-US" sz="2400" b="1" dirty="0">
                <a:latin typeface="+mn-lt"/>
                <a:ea typeface="+mj-ea"/>
              </a:rPr>
              <a:t>適合を宣言する組織の例</a:t>
            </a:r>
            <a:endParaRPr kumimoji="1" lang="en-US" altLang="ja-JP" sz="2400" b="1" dirty="0">
              <a:latin typeface="+mj-lt"/>
              <a:ea typeface="+mn-ea"/>
            </a:endParaRPr>
          </a:p>
        </p:txBody>
      </p:sp>
      <p:sp>
        <p:nvSpPr>
          <p:cNvPr id="21" name="タイトル 1">
            <a:extLst>
              <a:ext uri="{FF2B5EF4-FFF2-40B4-BE49-F238E27FC236}">
                <a16:creationId xmlns:a16="http://schemas.microsoft.com/office/drawing/2014/main" id="{A0671782-5A7A-4775-A129-C64A528DDE41}"/>
              </a:ext>
            </a:extLst>
          </p:cNvPr>
          <p:cNvSpPr txBox="1">
            <a:spLocks/>
          </p:cNvSpPr>
          <p:nvPr/>
        </p:nvSpPr>
        <p:spPr>
          <a:xfrm>
            <a:off x="6772978" y="6326420"/>
            <a:ext cx="4840769" cy="40147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400" dirty="0">
                <a:latin typeface="+mn-lt"/>
              </a:rPr>
              <a:t> </a:t>
            </a:r>
            <a:r>
              <a:rPr lang="en-US" altLang="ja-JP" sz="1400" dirty="0">
                <a:latin typeface="+mn-lt"/>
                <a:cs typeface="Segoe UI Light" panose="020B0502040204020203" pitchFamily="34" charset="0"/>
                <a:hlinkClick r:id="rId3"/>
              </a:rPr>
              <a:t>https://www.openchainproject.org/community-of-conformance</a:t>
            </a:r>
            <a:endParaRPr lang="en-US" altLang="ja-JP" sz="1400" dirty="0">
              <a:latin typeface="+mn-lt"/>
              <a:cs typeface="Segoe UI Light" panose="020B0502040204020203" pitchFamily="34" charset="0"/>
            </a:endParaRPr>
          </a:p>
          <a:p>
            <a:endParaRPr lang="en-US" altLang="ja-JP" sz="1400" dirty="0">
              <a:latin typeface="+mn-lt"/>
              <a:cs typeface="Segoe UI Light" panose="020B0502040204020203" pitchFamily="34" charset="0"/>
            </a:endParaRPr>
          </a:p>
        </p:txBody>
      </p:sp>
      <p:sp>
        <p:nvSpPr>
          <p:cNvPr id="5" name="フッター プレースホルダー 4">
            <a:extLst>
              <a:ext uri="{FF2B5EF4-FFF2-40B4-BE49-F238E27FC236}">
                <a16:creationId xmlns:a16="http://schemas.microsoft.com/office/drawing/2014/main" id="{50B7EE09-60E5-49DA-AA3F-5E1471F458E7}"/>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7" name="スライド番号プレースホルダー 6">
            <a:extLst>
              <a:ext uri="{FF2B5EF4-FFF2-40B4-BE49-F238E27FC236}">
                <a16:creationId xmlns:a16="http://schemas.microsoft.com/office/drawing/2014/main" id="{331E6459-DDE2-FDB3-0011-54A11CC0AE21}"/>
              </a:ext>
            </a:extLst>
          </p:cNvPr>
          <p:cNvSpPr>
            <a:spLocks noGrp="1"/>
          </p:cNvSpPr>
          <p:nvPr>
            <p:ph type="sldNum" sz="quarter" idx="4"/>
          </p:nvPr>
        </p:nvSpPr>
        <p:spPr/>
        <p:txBody>
          <a:bodyPr/>
          <a:lstStyle/>
          <a:p>
            <a:fld id="{9E677C9D-2908-4B51-B245-D0108F3FAF17}" type="slidenum">
              <a:rPr lang="ja-JP" altLang="en-US" smtClean="0"/>
              <a:pPr/>
              <a:t>15</a:t>
            </a:fld>
            <a:endParaRPr lang="ja-JP" altLang="en-US" dirty="0"/>
          </a:p>
        </p:txBody>
      </p:sp>
      <p:pic>
        <p:nvPicPr>
          <p:cNvPr id="4" name="図 3">
            <a:extLst>
              <a:ext uri="{FF2B5EF4-FFF2-40B4-BE49-F238E27FC236}">
                <a16:creationId xmlns:a16="http://schemas.microsoft.com/office/drawing/2014/main" id="{1978D446-ADCC-D310-003B-1B0B18B90DBC}"/>
              </a:ext>
            </a:extLst>
          </p:cNvPr>
          <p:cNvPicPr>
            <a:picLocks noChangeAspect="1"/>
          </p:cNvPicPr>
          <p:nvPr/>
        </p:nvPicPr>
        <p:blipFill rotWithShape="1">
          <a:blip r:embed="rId4"/>
          <a:srcRect b="8862"/>
          <a:stretch/>
        </p:blipFill>
        <p:spPr>
          <a:xfrm>
            <a:off x="552260" y="1784113"/>
            <a:ext cx="5100933" cy="4499798"/>
          </a:xfrm>
          <a:prstGeom prst="rect">
            <a:avLst/>
          </a:prstGeom>
        </p:spPr>
      </p:pic>
      <p:pic>
        <p:nvPicPr>
          <p:cNvPr id="11" name="図 10">
            <a:extLst>
              <a:ext uri="{FF2B5EF4-FFF2-40B4-BE49-F238E27FC236}">
                <a16:creationId xmlns:a16="http://schemas.microsoft.com/office/drawing/2014/main" id="{A246039A-8027-C70F-D5A6-A09A1B78CEEC}"/>
              </a:ext>
            </a:extLst>
          </p:cNvPr>
          <p:cNvPicPr>
            <a:picLocks noChangeAspect="1"/>
          </p:cNvPicPr>
          <p:nvPr/>
        </p:nvPicPr>
        <p:blipFill rotWithShape="1">
          <a:blip r:embed="rId5"/>
          <a:srcRect t="13372"/>
          <a:stretch/>
        </p:blipFill>
        <p:spPr>
          <a:xfrm>
            <a:off x="6211846" y="2006750"/>
            <a:ext cx="5401901" cy="4277160"/>
          </a:xfrm>
          <a:prstGeom prst="rect">
            <a:avLst/>
          </a:prstGeom>
        </p:spPr>
      </p:pic>
    </p:spTree>
    <p:extLst>
      <p:ext uri="{BB962C8B-B14F-4D97-AF65-F5344CB8AC3E}">
        <p14:creationId xmlns:p14="http://schemas.microsoft.com/office/powerpoint/2010/main" val="2885516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5D301F-FD49-04BD-2C7B-50D31F517172}"/>
              </a:ext>
            </a:extLst>
          </p:cNvPr>
          <p:cNvSpPr>
            <a:spLocks noGrp="1"/>
          </p:cNvSpPr>
          <p:nvPr>
            <p:ph type="title"/>
          </p:nvPr>
        </p:nvSpPr>
        <p:spPr/>
        <p:txBody>
          <a:bodyPr/>
          <a:lstStyle/>
          <a:p>
            <a:r>
              <a:rPr kumimoji="1" lang="ja-JP" altLang="en-US" dirty="0"/>
              <a:t>適合を宣言する組織の例</a:t>
            </a:r>
          </a:p>
        </p:txBody>
      </p:sp>
      <p:sp>
        <p:nvSpPr>
          <p:cNvPr id="5" name="フッター プレースホルダー 4">
            <a:extLst>
              <a:ext uri="{FF2B5EF4-FFF2-40B4-BE49-F238E27FC236}">
                <a16:creationId xmlns:a16="http://schemas.microsoft.com/office/drawing/2014/main" id="{F6D544C3-4C3F-D4B2-694A-0EC8E47FD07F}"/>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6" name="スライド番号プレースホルダー 5">
            <a:extLst>
              <a:ext uri="{FF2B5EF4-FFF2-40B4-BE49-F238E27FC236}">
                <a16:creationId xmlns:a16="http://schemas.microsoft.com/office/drawing/2014/main" id="{002A64F9-5A5A-193C-BE14-2C843DACFE86}"/>
              </a:ext>
            </a:extLst>
          </p:cNvPr>
          <p:cNvSpPr>
            <a:spLocks noGrp="1"/>
          </p:cNvSpPr>
          <p:nvPr>
            <p:ph type="sldNum" sz="quarter" idx="4"/>
          </p:nvPr>
        </p:nvSpPr>
        <p:spPr/>
        <p:txBody>
          <a:bodyPr/>
          <a:lstStyle/>
          <a:p>
            <a:fld id="{9E677C9D-2908-4B51-B245-D0108F3FAF17}" type="slidenum">
              <a:rPr lang="ja-JP" altLang="en-US" smtClean="0"/>
              <a:pPr/>
              <a:t>16</a:t>
            </a:fld>
            <a:endParaRPr lang="ja-JP" altLang="en-US" dirty="0"/>
          </a:p>
        </p:txBody>
      </p:sp>
      <p:pic>
        <p:nvPicPr>
          <p:cNvPr id="9" name="図 8" descr="カレンダー&#10;&#10;自動的に生成された説明">
            <a:extLst>
              <a:ext uri="{FF2B5EF4-FFF2-40B4-BE49-F238E27FC236}">
                <a16:creationId xmlns:a16="http://schemas.microsoft.com/office/drawing/2014/main" id="{1D67951B-C90C-B65B-43E4-3C911ED259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339" y="1273743"/>
            <a:ext cx="9167654" cy="5037257"/>
          </a:xfrm>
          <a:prstGeom prst="rect">
            <a:avLst/>
          </a:prstGeom>
        </p:spPr>
      </p:pic>
    </p:spTree>
    <p:extLst>
      <p:ext uri="{BB962C8B-B14F-4D97-AF65-F5344CB8AC3E}">
        <p14:creationId xmlns:p14="http://schemas.microsoft.com/office/powerpoint/2010/main" val="1034161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8FD3A844-0B03-D878-9500-ED2EE6FADDAE}"/>
              </a:ext>
            </a:extLst>
          </p:cNvPr>
          <p:cNvPicPr>
            <a:picLocks noChangeAspect="1"/>
          </p:cNvPicPr>
          <p:nvPr/>
        </p:nvPicPr>
        <p:blipFill>
          <a:blip r:embed="rId3"/>
          <a:stretch>
            <a:fillRect/>
          </a:stretch>
        </p:blipFill>
        <p:spPr>
          <a:xfrm>
            <a:off x="529953" y="4137322"/>
            <a:ext cx="5805873" cy="2159317"/>
          </a:xfrm>
          <a:prstGeom prst="rect">
            <a:avLst/>
          </a:prstGeom>
        </p:spPr>
      </p:pic>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ja-JP" altLang="en-US" b="1" dirty="0">
                <a:latin typeface="+mj-lt"/>
                <a:ea typeface="游ゴシック" panose="020B0400000000000000" pitchFamily="50" charset="-128"/>
              </a:rPr>
              <a:t>活動体制</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619571" y="1322031"/>
            <a:ext cx="5358021" cy="394195"/>
          </a:xfrm>
        </p:spPr>
        <p:txBody>
          <a:bodyPr/>
          <a:lstStyle/>
          <a:p>
            <a:pPr marL="0" indent="0">
              <a:buNone/>
            </a:pP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Governing Board &amp; General Manager</a:t>
            </a:r>
            <a:endParaRPr lang="en-US" altLang="ja-JP" sz="300" b="1" dirty="0">
              <a:solidFill>
                <a:srgbClr val="484848"/>
              </a:solidFill>
              <a:latin typeface="Segoe UI" panose="020B0502040204020203" pitchFamily="34" charset="0"/>
              <a:ea typeface="Meiryo UI" panose="020B0604030504040204" pitchFamily="50" charset="-128"/>
              <a:cs typeface="Segoe UI" panose="020B0502040204020203" pitchFamily="34" charset="0"/>
            </a:endParaRPr>
          </a:p>
          <a:p>
            <a:pPr marL="0" indent="0">
              <a:buNone/>
            </a:pPr>
            <a:endParaRPr kumimoji="1" lang="en-US" altLang="ja-JP" sz="2400" b="1" dirty="0">
              <a:latin typeface="+mn-lt"/>
              <a:ea typeface="+mj-ea"/>
            </a:endParaRPr>
          </a:p>
        </p:txBody>
      </p:sp>
      <p:sp>
        <p:nvSpPr>
          <p:cNvPr id="10" name="正方形/長方形 9">
            <a:extLst>
              <a:ext uri="{FF2B5EF4-FFF2-40B4-BE49-F238E27FC236}">
                <a16:creationId xmlns:a16="http://schemas.microsoft.com/office/drawing/2014/main" id="{207ED5CA-59CD-4878-B149-C9BC1D7EC5E4}"/>
              </a:ext>
            </a:extLst>
          </p:cNvPr>
          <p:cNvSpPr/>
          <p:nvPr/>
        </p:nvSpPr>
        <p:spPr>
          <a:xfrm>
            <a:off x="7645593" y="1370003"/>
            <a:ext cx="3204641" cy="373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Community</a:t>
            </a:r>
            <a:endParaRPr lang="en-US" altLang="ja-JP" sz="300" b="1" dirty="0">
              <a:solidFill>
                <a:srgbClr val="484848"/>
              </a:solidFill>
              <a:latin typeface="Segoe UI" panose="020B0502040204020203" pitchFamily="34" charset="0"/>
              <a:ea typeface="Meiryo UI" panose="020B0604030504040204" pitchFamily="50" charset="-128"/>
              <a:cs typeface="Segoe UI" panose="020B0502040204020203" pitchFamily="34" charset="0"/>
            </a:endParaRPr>
          </a:p>
        </p:txBody>
      </p:sp>
      <p:pic>
        <p:nvPicPr>
          <p:cNvPr id="14" name="図 13">
            <a:extLst>
              <a:ext uri="{FF2B5EF4-FFF2-40B4-BE49-F238E27FC236}">
                <a16:creationId xmlns:a16="http://schemas.microsoft.com/office/drawing/2014/main" id="{87D05FC2-0A07-4BC0-8E0A-A1AA6B87358D}"/>
              </a:ext>
            </a:extLst>
          </p:cNvPr>
          <p:cNvPicPr>
            <a:picLocks noChangeAspect="1"/>
          </p:cNvPicPr>
          <p:nvPr/>
        </p:nvPicPr>
        <p:blipFill>
          <a:blip r:embed="rId4"/>
          <a:stretch>
            <a:fillRect/>
          </a:stretch>
        </p:blipFill>
        <p:spPr>
          <a:xfrm>
            <a:off x="4645893" y="1755172"/>
            <a:ext cx="1222155" cy="1237150"/>
          </a:xfrm>
          <a:prstGeom prst="rect">
            <a:avLst/>
          </a:prstGeom>
        </p:spPr>
      </p:pic>
      <p:sp>
        <p:nvSpPr>
          <p:cNvPr id="15" name="正方形/長方形 14">
            <a:extLst>
              <a:ext uri="{FF2B5EF4-FFF2-40B4-BE49-F238E27FC236}">
                <a16:creationId xmlns:a16="http://schemas.microsoft.com/office/drawing/2014/main" id="{EB21072A-F696-4552-86A1-B4E254AE1F96}"/>
              </a:ext>
            </a:extLst>
          </p:cNvPr>
          <p:cNvSpPr/>
          <p:nvPr/>
        </p:nvSpPr>
        <p:spPr>
          <a:xfrm>
            <a:off x="4297241" y="3007290"/>
            <a:ext cx="1919457" cy="488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rgbClr val="484848"/>
                </a:solidFill>
                <a:latin typeface="Segoe UI" panose="020B0502040204020203" pitchFamily="34" charset="0"/>
                <a:ea typeface="Meiryo UI" panose="020B0604030504040204" pitchFamily="50" charset="-128"/>
                <a:cs typeface="Segoe UI" panose="020B0502040204020203" pitchFamily="34" charset="0"/>
              </a:rPr>
              <a:t>Shane Coughlan</a:t>
            </a:r>
          </a:p>
          <a:p>
            <a:pPr algn="ctr"/>
            <a:r>
              <a:rPr lang="en-US" altLang="ja-JP" sz="1600" dirty="0">
                <a:solidFill>
                  <a:srgbClr val="484848"/>
                </a:solidFill>
                <a:latin typeface="Segoe UI" panose="020B0502040204020203" pitchFamily="34" charset="0"/>
                <a:ea typeface="Meiryo UI" panose="020B0604030504040204" pitchFamily="50" charset="-128"/>
                <a:cs typeface="Segoe UI" panose="020B0502040204020203" pitchFamily="34" charset="0"/>
              </a:rPr>
              <a:t>General Manager</a:t>
            </a:r>
          </a:p>
        </p:txBody>
      </p:sp>
      <p:sp>
        <p:nvSpPr>
          <p:cNvPr id="17" name="正方形/長方形 16">
            <a:extLst>
              <a:ext uri="{FF2B5EF4-FFF2-40B4-BE49-F238E27FC236}">
                <a16:creationId xmlns:a16="http://schemas.microsoft.com/office/drawing/2014/main" id="{338368F8-7260-4B4A-B437-0FD073EDBCC6}"/>
              </a:ext>
            </a:extLst>
          </p:cNvPr>
          <p:cNvSpPr/>
          <p:nvPr/>
        </p:nvSpPr>
        <p:spPr>
          <a:xfrm>
            <a:off x="1260383" y="3734357"/>
            <a:ext cx="4282122" cy="373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Platinum</a:t>
            </a:r>
            <a:r>
              <a:rPr lang="ja-JP" altLang="en-US"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 </a:t>
            </a: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Members</a:t>
            </a:r>
            <a:endParaRPr lang="en-US" altLang="ja-JP" sz="300" b="1" dirty="0">
              <a:solidFill>
                <a:srgbClr val="484848"/>
              </a:solidFill>
              <a:latin typeface="Segoe UI" panose="020B0502040204020203" pitchFamily="34" charset="0"/>
              <a:ea typeface="Meiryo UI" panose="020B0604030504040204" pitchFamily="50" charset="-128"/>
              <a:cs typeface="Segoe UI" panose="020B0502040204020203" pitchFamily="34" charset="0"/>
            </a:endParaRPr>
          </a:p>
        </p:txBody>
      </p:sp>
      <p:sp>
        <p:nvSpPr>
          <p:cNvPr id="18" name="テキスト ボックス 17">
            <a:extLst>
              <a:ext uri="{FF2B5EF4-FFF2-40B4-BE49-F238E27FC236}">
                <a16:creationId xmlns:a16="http://schemas.microsoft.com/office/drawing/2014/main" id="{C5317652-0287-4DD4-BAB6-826D67FA9EE5}"/>
              </a:ext>
            </a:extLst>
          </p:cNvPr>
          <p:cNvSpPr txBox="1"/>
          <p:nvPr/>
        </p:nvSpPr>
        <p:spPr>
          <a:xfrm>
            <a:off x="6486993" y="1964642"/>
            <a:ext cx="5521843" cy="3539430"/>
          </a:xfrm>
          <a:prstGeom prst="rect">
            <a:avLst/>
          </a:prstGeom>
          <a:noFill/>
        </p:spPr>
        <p:txBody>
          <a:bodyPr wrap="square">
            <a:spAutoFit/>
          </a:bodyPr>
          <a:lstStyle/>
          <a:p>
            <a:pPr marL="285750" indent="-285750" algn="l" fontAlgn="base">
              <a:buFont typeface="Wingdings" panose="05000000000000000000" pitchFamily="2" charset="2"/>
              <a:buChar char="n"/>
            </a:pPr>
            <a:r>
              <a:rPr lang="en-US" altLang="ja-JP" sz="1600" b="1" i="0" dirty="0">
                <a:solidFill>
                  <a:srgbClr val="252525"/>
                </a:solidFill>
                <a:effectLst/>
              </a:rPr>
              <a:t>Main Community:</a:t>
            </a:r>
            <a:br>
              <a:rPr lang="en-US" altLang="ja-JP" sz="1600" b="0" i="0" dirty="0">
                <a:solidFill>
                  <a:srgbClr val="252525"/>
                </a:solidFill>
                <a:effectLst/>
              </a:rPr>
            </a:br>
            <a:r>
              <a:rPr lang="en-US" altLang="ja-JP" sz="1600" b="0" i="0" u="none" strike="noStrike" dirty="0">
                <a:solidFill>
                  <a:srgbClr val="00AEBC"/>
                </a:solidFill>
                <a:effectLst/>
                <a:hlinkClick r:id="rId5"/>
              </a:rPr>
              <a:t>https://lists.openchainproject.org/g/main</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Automotive Work Group:</a:t>
            </a:r>
            <a:br>
              <a:rPr lang="en-US" altLang="ja-JP" sz="1600" i="0" dirty="0">
                <a:solidFill>
                  <a:srgbClr val="252525"/>
                </a:solidFill>
                <a:effectLst/>
              </a:rPr>
            </a:br>
            <a:r>
              <a:rPr lang="en-US" altLang="ja-JP" sz="1600" i="0" u="none" strike="noStrike" dirty="0">
                <a:solidFill>
                  <a:srgbClr val="00AEBC"/>
                </a:solidFill>
                <a:effectLst/>
                <a:hlinkClick r:id="rId6"/>
              </a:rPr>
              <a:t>https</a:t>
            </a:r>
            <a:r>
              <a:rPr lang="en-US" altLang="ja-JP" sz="1600" b="0" i="0" u="none" strike="noStrike" dirty="0">
                <a:solidFill>
                  <a:srgbClr val="00AEBC"/>
                </a:solidFill>
                <a:effectLst/>
                <a:hlinkClick r:id="rId6"/>
              </a:rPr>
              <a:t>://groups.io/g/openchain-automotive-work-group</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Tooling Work Group:</a:t>
            </a:r>
            <a:br>
              <a:rPr lang="en-US" altLang="ja-JP" sz="1600" b="0" i="0" dirty="0">
                <a:solidFill>
                  <a:srgbClr val="252525"/>
                </a:solidFill>
                <a:effectLst/>
              </a:rPr>
            </a:br>
            <a:r>
              <a:rPr lang="en-US" altLang="ja-JP" sz="1600" b="0" i="0" u="none" strike="noStrike" dirty="0">
                <a:solidFill>
                  <a:srgbClr val="00AEBC"/>
                </a:solidFill>
                <a:effectLst/>
                <a:hlinkClick r:id="rId7"/>
              </a:rPr>
              <a:t>https://groups.io/g/oss-based-compliance-tooling</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Telco Work Group:</a:t>
            </a:r>
            <a:br>
              <a:rPr lang="en-US" altLang="ja-JP" sz="1600" b="0" i="0" dirty="0">
                <a:solidFill>
                  <a:srgbClr val="252525"/>
                </a:solidFill>
                <a:effectLst/>
              </a:rPr>
            </a:br>
            <a:r>
              <a:rPr lang="en-US" altLang="ja-JP" sz="1600" b="0" i="0" u="none" strike="noStrike" dirty="0">
                <a:solidFill>
                  <a:srgbClr val="00AEBC"/>
                </a:solidFill>
                <a:effectLst/>
                <a:hlinkClick r:id="rId8"/>
              </a:rPr>
              <a:t>https://lists.openchainproject.org/g/telco</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Education Work Group:</a:t>
            </a:r>
            <a:br>
              <a:rPr lang="en-US" altLang="ja-JP" sz="1600" b="0" i="0" dirty="0">
                <a:solidFill>
                  <a:srgbClr val="252525"/>
                </a:solidFill>
                <a:effectLst/>
              </a:rPr>
            </a:br>
            <a:r>
              <a:rPr lang="en-US" altLang="ja-JP" sz="1600" b="0" i="0" u="none" strike="noStrike" dirty="0">
                <a:solidFill>
                  <a:srgbClr val="00AEBC"/>
                </a:solidFill>
                <a:effectLst/>
                <a:hlinkClick r:id="rId9"/>
              </a:rPr>
              <a:t>https://lists.openchainproject.org/g/education</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Specification Development Discussions:</a:t>
            </a:r>
            <a:br>
              <a:rPr lang="en-US" altLang="ja-JP" sz="1600" b="0" i="0" dirty="0">
                <a:solidFill>
                  <a:srgbClr val="252525"/>
                </a:solidFill>
                <a:effectLst/>
              </a:rPr>
            </a:br>
            <a:r>
              <a:rPr lang="en-US" altLang="ja-JP" sz="1600" b="0" i="0" u="none" strike="noStrike" dirty="0">
                <a:solidFill>
                  <a:srgbClr val="00AEBC"/>
                </a:solidFill>
                <a:effectLst/>
                <a:hlinkClick r:id="rId10"/>
              </a:rPr>
              <a:t>https://lists.openchainproject.org/g/specification</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Partner Network:</a:t>
            </a:r>
            <a:br>
              <a:rPr lang="en-US" altLang="ja-JP" sz="1600" b="0" i="0" dirty="0">
                <a:solidFill>
                  <a:srgbClr val="252525"/>
                </a:solidFill>
                <a:effectLst/>
              </a:rPr>
            </a:br>
            <a:r>
              <a:rPr lang="en-US" altLang="ja-JP" sz="1600" b="0" i="0" u="none" strike="noStrike" dirty="0">
                <a:solidFill>
                  <a:srgbClr val="00AEBC"/>
                </a:solidFill>
                <a:effectLst/>
                <a:hlinkClick r:id="rId11"/>
              </a:rPr>
              <a:t>https://lists.openchainproject.org/g/partners</a:t>
            </a:r>
            <a:endParaRPr lang="en-US" altLang="ja-JP" sz="1600" b="0" i="0" dirty="0">
              <a:solidFill>
                <a:srgbClr val="252525"/>
              </a:solidFill>
              <a:effectLst/>
            </a:endParaRPr>
          </a:p>
        </p:txBody>
      </p:sp>
      <p:sp>
        <p:nvSpPr>
          <p:cNvPr id="3" name="フッター プレースホルダー 2">
            <a:extLst>
              <a:ext uri="{FF2B5EF4-FFF2-40B4-BE49-F238E27FC236}">
                <a16:creationId xmlns:a16="http://schemas.microsoft.com/office/drawing/2014/main" id="{188C4C18-4A46-4673-8B70-8A00E6351F4B}"/>
              </a:ext>
            </a:extLst>
          </p:cNvPr>
          <p:cNvSpPr>
            <a:spLocks noGrp="1"/>
          </p:cNvSpPr>
          <p:nvPr>
            <p:ph type="ftr" sz="quarter" idx="3"/>
          </p:nvPr>
        </p:nvSpPr>
        <p:spPr/>
        <p:txBody>
          <a:bodyPr/>
          <a:lstStyle/>
          <a:p>
            <a:pPr algn="l"/>
            <a:r>
              <a:rPr lang="en-US" altLang="ja-JP"/>
              <a:t>OpenChain Japan Work Group</a:t>
            </a:r>
            <a:endParaRPr lang="ja-JP" altLang="en-US" dirty="0"/>
          </a:p>
        </p:txBody>
      </p:sp>
      <p:pic>
        <p:nvPicPr>
          <p:cNvPr id="8" name="図 7">
            <a:extLst>
              <a:ext uri="{FF2B5EF4-FFF2-40B4-BE49-F238E27FC236}">
                <a16:creationId xmlns:a16="http://schemas.microsoft.com/office/drawing/2014/main" id="{9E56FEE6-9F69-F4D9-B778-12079920152F}"/>
              </a:ext>
            </a:extLst>
          </p:cNvPr>
          <p:cNvPicPr>
            <a:picLocks noChangeAspect="1"/>
          </p:cNvPicPr>
          <p:nvPr/>
        </p:nvPicPr>
        <p:blipFill>
          <a:blip r:embed="rId12"/>
          <a:stretch>
            <a:fillRect/>
          </a:stretch>
        </p:blipFill>
        <p:spPr>
          <a:xfrm>
            <a:off x="2751073" y="1776080"/>
            <a:ext cx="1221459" cy="1172242"/>
          </a:xfrm>
          <a:prstGeom prst="rect">
            <a:avLst/>
          </a:prstGeom>
        </p:spPr>
      </p:pic>
      <p:sp>
        <p:nvSpPr>
          <p:cNvPr id="19" name="正方形/長方形 18">
            <a:extLst>
              <a:ext uri="{FF2B5EF4-FFF2-40B4-BE49-F238E27FC236}">
                <a16:creationId xmlns:a16="http://schemas.microsoft.com/office/drawing/2014/main" id="{89EB14C5-B92B-E70D-A5C2-632FC57AB372}"/>
              </a:ext>
            </a:extLst>
          </p:cNvPr>
          <p:cNvSpPr/>
          <p:nvPr/>
        </p:nvSpPr>
        <p:spPr>
          <a:xfrm>
            <a:off x="2118831" y="2990338"/>
            <a:ext cx="2359499" cy="5785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rgbClr val="484848"/>
                </a:solidFill>
                <a:latin typeface="Segoe UI" panose="020B0502040204020203" pitchFamily="34" charset="0"/>
                <a:ea typeface="Meiryo UI" panose="020B0604030504040204" pitchFamily="50" charset="-128"/>
                <a:cs typeface="Segoe UI" panose="020B0502040204020203" pitchFamily="34" charset="0"/>
              </a:rPr>
              <a:t>Jimmy </a:t>
            </a:r>
            <a:r>
              <a:rPr lang="en-US" altLang="ja-JP" sz="1600" dirty="0" err="1">
                <a:solidFill>
                  <a:srgbClr val="484848"/>
                </a:solidFill>
                <a:latin typeface="Segoe UI" panose="020B0502040204020203" pitchFamily="34" charset="0"/>
                <a:ea typeface="Meiryo UI" panose="020B0604030504040204" pitchFamily="50" charset="-128"/>
                <a:cs typeface="Segoe UI" panose="020B0502040204020203" pitchFamily="34" charset="0"/>
              </a:rPr>
              <a:t>Ahlberg</a:t>
            </a:r>
            <a:endParaRPr lang="en-US" altLang="ja-JP" sz="1600" dirty="0">
              <a:solidFill>
                <a:srgbClr val="484848"/>
              </a:solidFill>
              <a:latin typeface="Segoe UI" panose="020B0502040204020203" pitchFamily="34" charset="0"/>
              <a:ea typeface="Meiryo UI" panose="020B0604030504040204" pitchFamily="50" charset="-128"/>
              <a:cs typeface="Segoe UI" panose="020B0502040204020203" pitchFamily="34" charset="0"/>
            </a:endParaRPr>
          </a:p>
          <a:p>
            <a:pPr algn="ctr"/>
            <a:r>
              <a:rPr lang="en-US" altLang="ja-JP" sz="1600" dirty="0">
                <a:solidFill>
                  <a:srgbClr val="484848"/>
                </a:solidFill>
                <a:latin typeface="Segoe UI" panose="020B0502040204020203" pitchFamily="34" charset="0"/>
                <a:ea typeface="Meiryo UI" panose="020B0604030504040204" pitchFamily="50" charset="-128"/>
                <a:cs typeface="Segoe UI" panose="020B0502040204020203" pitchFamily="34" charset="0"/>
              </a:rPr>
              <a:t>Governing Board Chair</a:t>
            </a:r>
          </a:p>
        </p:txBody>
      </p:sp>
      <p:sp>
        <p:nvSpPr>
          <p:cNvPr id="13" name="スライド番号プレースホルダー 12">
            <a:extLst>
              <a:ext uri="{FF2B5EF4-FFF2-40B4-BE49-F238E27FC236}">
                <a16:creationId xmlns:a16="http://schemas.microsoft.com/office/drawing/2014/main" id="{3EACD771-9745-096A-D898-1D80A2602083}"/>
              </a:ext>
            </a:extLst>
          </p:cNvPr>
          <p:cNvSpPr>
            <a:spLocks noGrp="1"/>
          </p:cNvSpPr>
          <p:nvPr>
            <p:ph type="sldNum" sz="quarter" idx="4"/>
          </p:nvPr>
        </p:nvSpPr>
        <p:spPr/>
        <p:txBody>
          <a:bodyPr/>
          <a:lstStyle/>
          <a:p>
            <a:fld id="{9E677C9D-2908-4B51-B245-D0108F3FAF17}" type="slidenum">
              <a:rPr lang="ja-JP" altLang="en-US" smtClean="0"/>
              <a:pPr/>
              <a:t>17</a:t>
            </a:fld>
            <a:endParaRPr lang="ja-JP" altLang="en-US" dirty="0"/>
          </a:p>
        </p:txBody>
      </p:sp>
    </p:spTree>
    <p:extLst>
      <p:ext uri="{BB962C8B-B14F-4D97-AF65-F5344CB8AC3E}">
        <p14:creationId xmlns:p14="http://schemas.microsoft.com/office/powerpoint/2010/main" val="3495216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5798AE09-3B00-0D48-D9F2-E273D509231A}"/>
              </a:ext>
            </a:extLst>
          </p:cNvPr>
          <p:cNvPicPr>
            <a:picLocks noChangeAspect="1"/>
          </p:cNvPicPr>
          <p:nvPr/>
        </p:nvPicPr>
        <p:blipFill>
          <a:blip r:embed="rId3"/>
          <a:stretch>
            <a:fillRect/>
          </a:stretch>
        </p:blipFill>
        <p:spPr>
          <a:xfrm>
            <a:off x="6198497" y="1976264"/>
            <a:ext cx="5805873" cy="2159317"/>
          </a:xfrm>
          <a:prstGeom prst="rect">
            <a:avLst/>
          </a:prstGeom>
        </p:spPr>
      </p:pic>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ja-JP" altLang="en-US" b="1" dirty="0">
                <a:latin typeface="+mj-lt"/>
                <a:ea typeface="游ゴシック" panose="020B0400000000000000" pitchFamily="50" charset="-128"/>
              </a:rPr>
              <a:t>プロジェクトのメンバー資格</a:t>
            </a:r>
            <a:endParaRPr kumimoji="1"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5400518" cy="2860470"/>
          </a:xfrm>
        </p:spPr>
        <p:txBody>
          <a:bodyPr/>
          <a:lstStyle/>
          <a:p>
            <a:pPr marL="0" indent="0">
              <a:buNone/>
            </a:pPr>
            <a:r>
              <a:rPr kumimoji="1" lang="ja-JP" altLang="en-US" sz="2800" b="1" u="sng" dirty="0">
                <a:latin typeface="+mn-ea"/>
                <a:ea typeface="+mn-ea"/>
              </a:rPr>
              <a:t>プラチナ メンバー</a:t>
            </a:r>
            <a:endParaRPr kumimoji="1" lang="en-US" altLang="ja-JP" sz="2800" b="1" u="sng" dirty="0">
              <a:latin typeface="+mj-lt"/>
              <a:ea typeface="+mn-ea"/>
            </a:endParaRPr>
          </a:p>
          <a:p>
            <a:r>
              <a:rPr kumimoji="1" lang="en-US" altLang="ja-JP" sz="2400" b="1" dirty="0">
                <a:latin typeface="+mn-lt"/>
                <a:ea typeface="+mn-ea"/>
              </a:rPr>
              <a:t>Linux Foundation</a:t>
            </a:r>
            <a:r>
              <a:rPr kumimoji="1" lang="ja-JP" altLang="en-US" sz="2400" b="1" dirty="0">
                <a:latin typeface="+mn-lt"/>
                <a:ea typeface="+mn-ea"/>
              </a:rPr>
              <a:t>の企業会員が参加できる</a:t>
            </a:r>
            <a:endParaRPr kumimoji="1" lang="en-US" altLang="ja-JP" sz="2400" b="1" dirty="0">
              <a:latin typeface="+mn-lt"/>
              <a:ea typeface="+mn-ea"/>
            </a:endParaRPr>
          </a:p>
          <a:p>
            <a:r>
              <a:rPr lang="ja-JP" altLang="en-US" sz="2400" b="1" dirty="0">
                <a:latin typeface="+mn-lt"/>
                <a:ea typeface="+mn-ea"/>
              </a:rPr>
              <a:t>現在</a:t>
            </a:r>
            <a:r>
              <a:rPr lang="en-US" altLang="ja-JP" sz="2400" b="1" dirty="0">
                <a:latin typeface="+mn-lt"/>
                <a:ea typeface="+mn-ea"/>
              </a:rPr>
              <a:t>25</a:t>
            </a:r>
            <a:r>
              <a:rPr lang="ja-JP" altLang="en-US" sz="2400" b="1" dirty="0">
                <a:latin typeface="+mn-lt"/>
                <a:ea typeface="+mn-ea"/>
              </a:rPr>
              <a:t>社</a:t>
            </a:r>
            <a:endParaRPr lang="en-US" altLang="ja-JP" sz="2400" b="1" dirty="0">
              <a:latin typeface="+mn-lt"/>
              <a:ea typeface="+mn-ea"/>
            </a:endParaRPr>
          </a:p>
        </p:txBody>
      </p:sp>
      <p:sp>
        <p:nvSpPr>
          <p:cNvPr id="18" name="テキスト プレースホルダー 2">
            <a:extLst>
              <a:ext uri="{FF2B5EF4-FFF2-40B4-BE49-F238E27FC236}">
                <a16:creationId xmlns:a16="http://schemas.microsoft.com/office/drawing/2014/main" id="{BEAC2BAD-FC52-4EF1-910A-CC7560932A15}"/>
              </a:ext>
            </a:extLst>
          </p:cNvPr>
          <p:cNvSpPr txBox="1">
            <a:spLocks/>
          </p:cNvSpPr>
          <p:nvPr/>
        </p:nvSpPr>
        <p:spPr bwMode="gray">
          <a:xfrm>
            <a:off x="890269" y="4112538"/>
            <a:ext cx="5400518" cy="1393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rgbClr val="20252B"/>
                </a:solidFill>
                <a:latin typeface="Segoe UI" panose="020B0502040204020203" pitchFamily="34" charset="0"/>
                <a:ea typeface="Meiryo UI" panose="020B0604030504040204" pitchFamily="50" charset="-128"/>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a:lstStyle>
          <a:p>
            <a:pPr marL="0" indent="0">
              <a:buFont typeface="Wingdings" pitchFamily="2" charset="2"/>
              <a:buNone/>
            </a:pPr>
            <a:r>
              <a:rPr lang="ja-JP" altLang="en-US" sz="2800" b="1" u="sng" kern="0" dirty="0">
                <a:latin typeface="+mn-ea"/>
                <a:ea typeface="+mn-ea"/>
              </a:rPr>
              <a:t>コミュニティー メンバー</a:t>
            </a:r>
            <a:endParaRPr lang="en-US" altLang="ja-JP" sz="2800" b="1" u="sng" kern="0" dirty="0">
              <a:latin typeface="+mj-lt"/>
              <a:ea typeface="+mn-ea"/>
            </a:endParaRPr>
          </a:p>
          <a:p>
            <a:r>
              <a:rPr lang="en-US" altLang="ja-JP" sz="2400" b="1" kern="0" dirty="0">
                <a:latin typeface="+mn-ea"/>
                <a:ea typeface="+mn-ea"/>
              </a:rPr>
              <a:t>ML</a:t>
            </a:r>
            <a:r>
              <a:rPr lang="ja-JP" altLang="en-US" sz="2400" b="1" kern="0" dirty="0">
                <a:latin typeface="+mn-ea"/>
                <a:ea typeface="+mn-ea"/>
              </a:rPr>
              <a:t>、電話会議、ワークショップ等、誰でも参加できる</a:t>
            </a:r>
          </a:p>
        </p:txBody>
      </p:sp>
      <p:sp>
        <p:nvSpPr>
          <p:cNvPr id="3" name="フッター プレースホルダー 2">
            <a:extLst>
              <a:ext uri="{FF2B5EF4-FFF2-40B4-BE49-F238E27FC236}">
                <a16:creationId xmlns:a16="http://schemas.microsoft.com/office/drawing/2014/main" id="{96228BC1-FB30-417C-B2A2-C09DA444DBB3}"/>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5" name="正方形/長方形 4">
            <a:extLst>
              <a:ext uri="{FF2B5EF4-FFF2-40B4-BE49-F238E27FC236}">
                <a16:creationId xmlns:a16="http://schemas.microsoft.com/office/drawing/2014/main" id="{923E5C5C-29BA-389F-576B-7331BC7C5944}"/>
              </a:ext>
            </a:extLst>
          </p:cNvPr>
          <p:cNvSpPr/>
          <p:nvPr/>
        </p:nvSpPr>
        <p:spPr>
          <a:xfrm>
            <a:off x="7149455" y="1316202"/>
            <a:ext cx="4282122" cy="373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Platinum</a:t>
            </a:r>
            <a:r>
              <a:rPr lang="ja-JP" altLang="en-US"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 </a:t>
            </a: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Members</a:t>
            </a:r>
            <a:endParaRPr lang="en-US" altLang="ja-JP" sz="300" b="1" dirty="0">
              <a:solidFill>
                <a:srgbClr val="484848"/>
              </a:solidFill>
              <a:latin typeface="Segoe UI" panose="020B0502040204020203" pitchFamily="34" charset="0"/>
              <a:ea typeface="Meiryo UI" panose="020B0604030504040204" pitchFamily="50" charset="-128"/>
              <a:cs typeface="Segoe UI" panose="020B0502040204020203" pitchFamily="34" charset="0"/>
            </a:endParaRPr>
          </a:p>
        </p:txBody>
      </p:sp>
      <p:sp>
        <p:nvSpPr>
          <p:cNvPr id="10" name="スライド番号プレースホルダー 9">
            <a:extLst>
              <a:ext uri="{FF2B5EF4-FFF2-40B4-BE49-F238E27FC236}">
                <a16:creationId xmlns:a16="http://schemas.microsoft.com/office/drawing/2014/main" id="{D220353C-FAA3-B6AA-CD13-5D94B379B1F0}"/>
              </a:ext>
            </a:extLst>
          </p:cNvPr>
          <p:cNvSpPr>
            <a:spLocks noGrp="1"/>
          </p:cNvSpPr>
          <p:nvPr>
            <p:ph type="sldNum" sz="quarter" idx="4"/>
          </p:nvPr>
        </p:nvSpPr>
        <p:spPr/>
        <p:txBody>
          <a:bodyPr/>
          <a:lstStyle/>
          <a:p>
            <a:fld id="{9E677C9D-2908-4B51-B245-D0108F3FAF17}" type="slidenum">
              <a:rPr lang="ja-JP" altLang="en-US" smtClean="0"/>
              <a:pPr/>
              <a:t>18</a:t>
            </a:fld>
            <a:endParaRPr lang="ja-JP" altLang="en-US" dirty="0"/>
          </a:p>
        </p:txBody>
      </p:sp>
    </p:spTree>
    <p:extLst>
      <p:ext uri="{BB962C8B-B14F-4D97-AF65-F5344CB8AC3E}">
        <p14:creationId xmlns:p14="http://schemas.microsoft.com/office/powerpoint/2010/main" val="12088851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FA7B96B7-8F5E-EACF-4ADF-FFC39A4E1267}"/>
              </a:ext>
            </a:extLst>
          </p:cNvPr>
          <p:cNvPicPr>
            <a:picLocks noChangeAspect="1"/>
          </p:cNvPicPr>
          <p:nvPr/>
        </p:nvPicPr>
        <p:blipFill rotWithShape="1">
          <a:blip r:embed="rId3"/>
          <a:srcRect l="1907" t="14542" r="2646"/>
          <a:stretch/>
        </p:blipFill>
        <p:spPr>
          <a:xfrm>
            <a:off x="9318933" y="3976768"/>
            <a:ext cx="2821788" cy="1521148"/>
          </a:xfrm>
          <a:prstGeom prst="rect">
            <a:avLst/>
          </a:prstGeom>
        </p:spPr>
      </p:pic>
      <p:pic>
        <p:nvPicPr>
          <p:cNvPr id="14" name="図 13">
            <a:extLst>
              <a:ext uri="{FF2B5EF4-FFF2-40B4-BE49-F238E27FC236}">
                <a16:creationId xmlns:a16="http://schemas.microsoft.com/office/drawing/2014/main" id="{1F6B747A-A0E2-EF40-40BA-6A54E799CBA9}"/>
              </a:ext>
            </a:extLst>
          </p:cNvPr>
          <p:cNvPicPr>
            <a:picLocks noChangeAspect="1"/>
          </p:cNvPicPr>
          <p:nvPr/>
        </p:nvPicPr>
        <p:blipFill>
          <a:blip r:embed="rId4"/>
          <a:stretch>
            <a:fillRect/>
          </a:stretch>
        </p:blipFill>
        <p:spPr>
          <a:xfrm>
            <a:off x="3526153" y="3911391"/>
            <a:ext cx="2454006" cy="2552622"/>
          </a:xfrm>
          <a:prstGeom prst="rect">
            <a:avLst/>
          </a:prstGeom>
        </p:spPr>
      </p:pic>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ja-JP" altLang="en-US" b="1" dirty="0">
                <a:latin typeface="+mj-lt"/>
                <a:ea typeface="游ゴシック" panose="020B0400000000000000" pitchFamily="50" charset="-128"/>
              </a:rPr>
              <a:t>サポート体制</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pPr marL="0" indent="0">
              <a:buNone/>
            </a:pPr>
            <a:r>
              <a:rPr kumimoji="1" lang="en-US" altLang="ja-JP" sz="2400" b="1" dirty="0">
                <a:latin typeface="+mn-lt"/>
                <a:ea typeface="+mj-ea"/>
              </a:rPr>
              <a:t>Partner Program</a:t>
            </a:r>
            <a:r>
              <a:rPr kumimoji="1" lang="ja-JP" altLang="en-US" sz="2400" b="1" dirty="0">
                <a:latin typeface="+mn-lt"/>
                <a:ea typeface="+mj-ea"/>
              </a:rPr>
              <a:t>によるサポート体制が拡充中</a:t>
            </a:r>
          </a:p>
          <a:p>
            <a:pPr marL="0" indent="0">
              <a:buNone/>
            </a:pPr>
            <a:endParaRPr kumimoji="1" lang="en-US" altLang="ja-JP" sz="2400" b="1" dirty="0">
              <a:latin typeface="+mj-lt"/>
              <a:ea typeface="+mn-ea"/>
            </a:endParaRPr>
          </a:p>
        </p:txBody>
      </p:sp>
      <p:sp>
        <p:nvSpPr>
          <p:cNvPr id="10" name="タイトル 1">
            <a:extLst>
              <a:ext uri="{FF2B5EF4-FFF2-40B4-BE49-F238E27FC236}">
                <a16:creationId xmlns:a16="http://schemas.microsoft.com/office/drawing/2014/main" id="{E3E8774D-C083-406C-8324-E7CBEDE696EB}"/>
              </a:ext>
            </a:extLst>
          </p:cNvPr>
          <p:cNvSpPr txBox="1">
            <a:spLocks/>
          </p:cNvSpPr>
          <p:nvPr/>
        </p:nvSpPr>
        <p:spPr>
          <a:xfrm>
            <a:off x="7541113" y="5765763"/>
            <a:ext cx="3687789" cy="3941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400" dirty="0">
                <a:cs typeface="Segoe UI Light" panose="020B0502040204020203" pitchFamily="34" charset="0"/>
                <a:hlinkClick r:id="rId5"/>
              </a:rPr>
              <a:t>https://www.openchainproject.org/partners</a:t>
            </a:r>
            <a:endParaRPr lang="en-US" altLang="ja-JP" sz="1400" dirty="0">
              <a:cs typeface="Segoe UI Light" panose="020B0502040204020203" pitchFamily="34" charset="0"/>
            </a:endParaRPr>
          </a:p>
        </p:txBody>
      </p:sp>
      <p:sp>
        <p:nvSpPr>
          <p:cNvPr id="5" name="フッター プレースホルダー 4">
            <a:extLst>
              <a:ext uri="{FF2B5EF4-FFF2-40B4-BE49-F238E27FC236}">
                <a16:creationId xmlns:a16="http://schemas.microsoft.com/office/drawing/2014/main" id="{E1802E0B-6F10-40E9-B9E1-256B71CF9CA7}"/>
              </a:ext>
            </a:extLst>
          </p:cNvPr>
          <p:cNvSpPr>
            <a:spLocks noGrp="1"/>
          </p:cNvSpPr>
          <p:nvPr>
            <p:ph type="ftr" sz="quarter" idx="3"/>
          </p:nvPr>
        </p:nvSpPr>
        <p:spPr/>
        <p:txBody>
          <a:bodyPr/>
          <a:lstStyle/>
          <a:p>
            <a:pPr algn="l"/>
            <a:r>
              <a:rPr lang="en-US" altLang="ja-JP"/>
              <a:t>OpenChain Japan Work Group</a:t>
            </a:r>
            <a:endParaRPr lang="ja-JP" altLang="en-US" dirty="0"/>
          </a:p>
        </p:txBody>
      </p:sp>
      <p:pic>
        <p:nvPicPr>
          <p:cNvPr id="7" name="図 6">
            <a:extLst>
              <a:ext uri="{FF2B5EF4-FFF2-40B4-BE49-F238E27FC236}">
                <a16:creationId xmlns:a16="http://schemas.microsoft.com/office/drawing/2014/main" id="{63E9FC03-F636-0EB8-1A02-4CB51F2F4329}"/>
              </a:ext>
            </a:extLst>
          </p:cNvPr>
          <p:cNvPicPr>
            <a:picLocks noChangeAspect="1"/>
          </p:cNvPicPr>
          <p:nvPr/>
        </p:nvPicPr>
        <p:blipFill>
          <a:blip r:embed="rId6"/>
          <a:stretch>
            <a:fillRect/>
          </a:stretch>
        </p:blipFill>
        <p:spPr>
          <a:xfrm>
            <a:off x="1331339" y="1763490"/>
            <a:ext cx="4353273" cy="1778811"/>
          </a:xfrm>
          <a:prstGeom prst="rect">
            <a:avLst/>
          </a:prstGeom>
        </p:spPr>
      </p:pic>
      <p:pic>
        <p:nvPicPr>
          <p:cNvPr id="12" name="図 11">
            <a:extLst>
              <a:ext uri="{FF2B5EF4-FFF2-40B4-BE49-F238E27FC236}">
                <a16:creationId xmlns:a16="http://schemas.microsoft.com/office/drawing/2014/main" id="{68F344C4-DB07-857D-1CC6-F5D33CA7EA20}"/>
              </a:ext>
            </a:extLst>
          </p:cNvPr>
          <p:cNvPicPr>
            <a:picLocks noChangeAspect="1"/>
          </p:cNvPicPr>
          <p:nvPr/>
        </p:nvPicPr>
        <p:blipFill>
          <a:blip r:embed="rId7"/>
          <a:stretch>
            <a:fillRect/>
          </a:stretch>
        </p:blipFill>
        <p:spPr>
          <a:xfrm>
            <a:off x="6603465" y="1785661"/>
            <a:ext cx="3087135" cy="1867219"/>
          </a:xfrm>
          <a:prstGeom prst="rect">
            <a:avLst/>
          </a:prstGeom>
        </p:spPr>
      </p:pic>
      <p:sp>
        <p:nvSpPr>
          <p:cNvPr id="8" name="スライド番号プレースホルダー 7">
            <a:extLst>
              <a:ext uri="{FF2B5EF4-FFF2-40B4-BE49-F238E27FC236}">
                <a16:creationId xmlns:a16="http://schemas.microsoft.com/office/drawing/2014/main" id="{38E567BA-03DF-E0C9-76F1-69D76E1A9098}"/>
              </a:ext>
            </a:extLst>
          </p:cNvPr>
          <p:cNvSpPr>
            <a:spLocks noGrp="1"/>
          </p:cNvSpPr>
          <p:nvPr>
            <p:ph type="sldNum" sz="quarter" idx="4"/>
          </p:nvPr>
        </p:nvSpPr>
        <p:spPr/>
        <p:txBody>
          <a:bodyPr/>
          <a:lstStyle/>
          <a:p>
            <a:fld id="{9E677C9D-2908-4B51-B245-D0108F3FAF17}" type="slidenum">
              <a:rPr lang="ja-JP" altLang="en-US" smtClean="0"/>
              <a:pPr/>
              <a:t>19</a:t>
            </a:fld>
            <a:endParaRPr lang="ja-JP" altLang="en-US" dirty="0"/>
          </a:p>
        </p:txBody>
      </p:sp>
      <p:pic>
        <p:nvPicPr>
          <p:cNvPr id="4" name="図 3">
            <a:extLst>
              <a:ext uri="{FF2B5EF4-FFF2-40B4-BE49-F238E27FC236}">
                <a16:creationId xmlns:a16="http://schemas.microsoft.com/office/drawing/2014/main" id="{38603A11-8FB4-5175-F973-32CB0FDA4843}"/>
              </a:ext>
            </a:extLst>
          </p:cNvPr>
          <p:cNvPicPr>
            <a:picLocks noChangeAspect="1"/>
          </p:cNvPicPr>
          <p:nvPr/>
        </p:nvPicPr>
        <p:blipFill>
          <a:blip r:embed="rId8"/>
          <a:stretch>
            <a:fillRect/>
          </a:stretch>
        </p:blipFill>
        <p:spPr>
          <a:xfrm>
            <a:off x="445818" y="3761787"/>
            <a:ext cx="2829550" cy="2499790"/>
          </a:xfrm>
          <a:prstGeom prst="rect">
            <a:avLst/>
          </a:prstGeom>
        </p:spPr>
      </p:pic>
      <p:pic>
        <p:nvPicPr>
          <p:cNvPr id="20" name="図 19">
            <a:extLst>
              <a:ext uri="{FF2B5EF4-FFF2-40B4-BE49-F238E27FC236}">
                <a16:creationId xmlns:a16="http://schemas.microsoft.com/office/drawing/2014/main" id="{C937F838-5FA5-87A4-DB23-D9F981C5AFED}"/>
              </a:ext>
            </a:extLst>
          </p:cNvPr>
          <p:cNvPicPr>
            <a:picLocks noChangeAspect="1"/>
          </p:cNvPicPr>
          <p:nvPr/>
        </p:nvPicPr>
        <p:blipFill>
          <a:blip r:embed="rId9"/>
          <a:stretch>
            <a:fillRect/>
          </a:stretch>
        </p:blipFill>
        <p:spPr>
          <a:xfrm>
            <a:off x="6252113" y="3717924"/>
            <a:ext cx="2822457" cy="1521148"/>
          </a:xfrm>
          <a:prstGeom prst="rect">
            <a:avLst/>
          </a:prstGeom>
        </p:spPr>
      </p:pic>
      <p:sp>
        <p:nvSpPr>
          <p:cNvPr id="15" name="テキスト ボックス 14">
            <a:extLst>
              <a:ext uri="{FF2B5EF4-FFF2-40B4-BE49-F238E27FC236}">
                <a16:creationId xmlns:a16="http://schemas.microsoft.com/office/drawing/2014/main" id="{0E3DD1E4-19E0-4DFD-94B8-41C592B218C2}"/>
              </a:ext>
            </a:extLst>
          </p:cNvPr>
          <p:cNvSpPr txBox="1"/>
          <p:nvPr/>
        </p:nvSpPr>
        <p:spPr>
          <a:xfrm>
            <a:off x="499095" y="3570009"/>
            <a:ext cx="2380297" cy="369332"/>
          </a:xfrm>
          <a:prstGeom prst="rect">
            <a:avLst/>
          </a:prstGeom>
          <a:solidFill>
            <a:schemeClr val="bg1"/>
          </a:solidFill>
        </p:spPr>
        <p:txBody>
          <a:bodyPr wrap="square">
            <a:spAutoFit/>
          </a:bodyPr>
          <a:lstStyle/>
          <a:p>
            <a:pPr algn="ctr" fontAlgn="base"/>
            <a:r>
              <a:rPr lang="en-US" altLang="ja-JP" b="1" i="0" dirty="0">
                <a:solidFill>
                  <a:srgbClr val="252525"/>
                </a:solidFill>
                <a:effectLst/>
                <a:latin typeface="+mj-lt"/>
              </a:rPr>
              <a:t>Law Firms</a:t>
            </a:r>
          </a:p>
        </p:txBody>
      </p:sp>
      <p:sp>
        <p:nvSpPr>
          <p:cNvPr id="16" name="テキスト ボックス 15">
            <a:extLst>
              <a:ext uri="{FF2B5EF4-FFF2-40B4-BE49-F238E27FC236}">
                <a16:creationId xmlns:a16="http://schemas.microsoft.com/office/drawing/2014/main" id="{3EA50185-D01B-47D5-A8E1-4976FED39743}"/>
              </a:ext>
            </a:extLst>
          </p:cNvPr>
          <p:cNvSpPr txBox="1"/>
          <p:nvPr/>
        </p:nvSpPr>
        <p:spPr>
          <a:xfrm>
            <a:off x="3406922" y="3570009"/>
            <a:ext cx="2380297" cy="369332"/>
          </a:xfrm>
          <a:prstGeom prst="rect">
            <a:avLst/>
          </a:prstGeom>
          <a:solidFill>
            <a:schemeClr val="bg1"/>
          </a:solidFill>
        </p:spPr>
        <p:txBody>
          <a:bodyPr wrap="square">
            <a:spAutoFit/>
          </a:bodyPr>
          <a:lstStyle/>
          <a:p>
            <a:pPr algn="ctr" fontAlgn="base"/>
            <a:r>
              <a:rPr lang="en-US" altLang="ja-JP" b="1" i="0" dirty="0">
                <a:solidFill>
                  <a:srgbClr val="252525"/>
                </a:solidFill>
                <a:effectLst/>
                <a:latin typeface="+mj-lt"/>
              </a:rPr>
              <a:t>Service Providers</a:t>
            </a:r>
          </a:p>
        </p:txBody>
      </p:sp>
      <p:sp>
        <p:nvSpPr>
          <p:cNvPr id="17" name="テキスト ボックス 16">
            <a:extLst>
              <a:ext uri="{FF2B5EF4-FFF2-40B4-BE49-F238E27FC236}">
                <a16:creationId xmlns:a16="http://schemas.microsoft.com/office/drawing/2014/main" id="{D3D061D7-2CE9-45C5-90B6-B1B5B5CC4634}"/>
              </a:ext>
            </a:extLst>
          </p:cNvPr>
          <p:cNvSpPr txBox="1"/>
          <p:nvPr/>
        </p:nvSpPr>
        <p:spPr>
          <a:xfrm>
            <a:off x="6314749" y="3570009"/>
            <a:ext cx="2380297" cy="369332"/>
          </a:xfrm>
          <a:prstGeom prst="rect">
            <a:avLst/>
          </a:prstGeom>
          <a:solidFill>
            <a:schemeClr val="bg1"/>
          </a:solidFill>
        </p:spPr>
        <p:txBody>
          <a:bodyPr wrap="square">
            <a:spAutoFit/>
          </a:bodyPr>
          <a:lstStyle/>
          <a:p>
            <a:pPr algn="ctr" fontAlgn="base"/>
            <a:r>
              <a:rPr lang="en-US" altLang="ja-JP" b="1" i="0" dirty="0">
                <a:solidFill>
                  <a:srgbClr val="252525"/>
                </a:solidFill>
                <a:effectLst/>
                <a:latin typeface="+mj-lt"/>
              </a:rPr>
              <a:t>Vendors</a:t>
            </a:r>
          </a:p>
        </p:txBody>
      </p:sp>
      <p:sp>
        <p:nvSpPr>
          <p:cNvPr id="26" name="テキスト ボックス 25">
            <a:extLst>
              <a:ext uri="{FF2B5EF4-FFF2-40B4-BE49-F238E27FC236}">
                <a16:creationId xmlns:a16="http://schemas.microsoft.com/office/drawing/2014/main" id="{DF794017-B7CD-CCD6-7AE6-1968805A417E}"/>
              </a:ext>
            </a:extLst>
          </p:cNvPr>
          <p:cNvSpPr txBox="1"/>
          <p:nvPr/>
        </p:nvSpPr>
        <p:spPr>
          <a:xfrm>
            <a:off x="9222576" y="3570009"/>
            <a:ext cx="2868489" cy="369332"/>
          </a:xfrm>
          <a:prstGeom prst="rect">
            <a:avLst/>
          </a:prstGeom>
          <a:solidFill>
            <a:schemeClr val="bg1"/>
          </a:solidFill>
        </p:spPr>
        <p:txBody>
          <a:bodyPr wrap="square">
            <a:spAutoFit/>
          </a:bodyPr>
          <a:lstStyle/>
          <a:p>
            <a:pPr algn="ctr" fontAlgn="base"/>
            <a:r>
              <a:rPr lang="en-US" altLang="ja-JP" b="1" i="0" dirty="0">
                <a:solidFill>
                  <a:srgbClr val="252525"/>
                </a:solidFill>
                <a:effectLst/>
                <a:latin typeface="+mj-lt"/>
              </a:rPr>
              <a:t>Third-Party Certifiers</a:t>
            </a:r>
          </a:p>
        </p:txBody>
      </p:sp>
    </p:spTree>
    <p:extLst>
      <p:ext uri="{BB962C8B-B14F-4D97-AF65-F5344CB8AC3E}">
        <p14:creationId xmlns:p14="http://schemas.microsoft.com/office/powerpoint/2010/main" val="3713361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ja-JP" altLang="en-US" b="1" dirty="0">
                <a:latin typeface="+mj-ea"/>
                <a:ea typeface="+mj-ea"/>
              </a:rPr>
              <a:t>目次</a:t>
            </a:r>
            <a:endParaRPr kumimoji="1" lang="ja-JP" altLang="en-US" b="1" dirty="0">
              <a:latin typeface="+mj-ea"/>
              <a:ea typeface="+mj-ea"/>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1" y="1951719"/>
            <a:ext cx="10320000" cy="3067956"/>
          </a:xfrm>
        </p:spPr>
        <p:txBody>
          <a:bodyPr/>
          <a:lstStyle/>
          <a:p>
            <a:r>
              <a:rPr kumimoji="1" lang="en-US" altLang="ja-JP" b="1" dirty="0" err="1">
                <a:latin typeface="+mj-ea"/>
                <a:ea typeface="+mj-ea"/>
              </a:rPr>
              <a:t>OpenChain</a:t>
            </a:r>
            <a:r>
              <a:rPr kumimoji="1" lang="ja-JP" altLang="en-US" b="1" dirty="0">
                <a:latin typeface="+mj-ea"/>
                <a:ea typeface="+mj-ea"/>
              </a:rPr>
              <a:t>プロジェクトの紹介 </a:t>
            </a:r>
          </a:p>
          <a:p>
            <a:endParaRPr kumimoji="1" lang="ja-JP" altLang="en-US" b="1" dirty="0"/>
          </a:p>
          <a:p>
            <a:r>
              <a:rPr kumimoji="1" lang="en-US" altLang="ja-JP" b="1" dirty="0" err="1">
                <a:latin typeface="+mn-ea"/>
                <a:ea typeface="+mn-ea"/>
              </a:rPr>
              <a:t>OpenChain</a:t>
            </a:r>
            <a:r>
              <a:rPr kumimoji="1" lang="en-US" altLang="ja-JP" b="1" dirty="0">
                <a:latin typeface="+mn-ea"/>
                <a:ea typeface="+mn-ea"/>
              </a:rPr>
              <a:t> Japan WG</a:t>
            </a:r>
            <a:r>
              <a:rPr kumimoji="1" lang="ja-JP" altLang="en-US" b="1" dirty="0">
                <a:latin typeface="+mn-ea"/>
                <a:ea typeface="+mn-ea"/>
              </a:rPr>
              <a:t>の紹介</a:t>
            </a:r>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8" name="スライド番号プレースホルダー 7">
            <a:extLst>
              <a:ext uri="{FF2B5EF4-FFF2-40B4-BE49-F238E27FC236}">
                <a16:creationId xmlns:a16="http://schemas.microsoft.com/office/drawing/2014/main" id="{F3A1FC05-E9D7-C440-2730-8443C1ADA297}"/>
              </a:ext>
            </a:extLst>
          </p:cNvPr>
          <p:cNvSpPr>
            <a:spLocks noGrp="1"/>
          </p:cNvSpPr>
          <p:nvPr>
            <p:ph type="sldNum" sz="quarter" idx="4"/>
          </p:nvPr>
        </p:nvSpPr>
        <p:spPr/>
        <p:txBody>
          <a:bodyPr/>
          <a:lstStyle/>
          <a:p>
            <a:fld id="{9E677C9D-2908-4B51-B245-D0108F3FAF17}" type="slidenum">
              <a:rPr lang="ja-JP" altLang="en-US" smtClean="0"/>
              <a:pPr/>
              <a:t>2</a:t>
            </a:fld>
            <a:endParaRPr lang="ja-JP" altLang="en-US" dirty="0"/>
          </a:p>
        </p:txBody>
      </p:sp>
    </p:spTree>
    <p:extLst>
      <p:ext uri="{BB962C8B-B14F-4D97-AF65-F5344CB8AC3E}">
        <p14:creationId xmlns:p14="http://schemas.microsoft.com/office/powerpoint/2010/main" val="36528561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F735B97C-385D-7BF9-771F-7A37E4169E44}"/>
              </a:ext>
            </a:extLst>
          </p:cNvPr>
          <p:cNvPicPr>
            <a:picLocks noChangeAspect="1"/>
          </p:cNvPicPr>
          <p:nvPr/>
        </p:nvPicPr>
        <p:blipFill>
          <a:blip r:embed="rId2"/>
          <a:stretch>
            <a:fillRect/>
          </a:stretch>
        </p:blipFill>
        <p:spPr>
          <a:xfrm>
            <a:off x="711300" y="2862128"/>
            <a:ext cx="5095924" cy="3175314"/>
          </a:xfrm>
          <a:prstGeom prst="rect">
            <a:avLst/>
          </a:prstGeom>
        </p:spPr>
      </p:pic>
      <p:pic>
        <p:nvPicPr>
          <p:cNvPr id="7" name="図 6">
            <a:extLst>
              <a:ext uri="{FF2B5EF4-FFF2-40B4-BE49-F238E27FC236}">
                <a16:creationId xmlns:a16="http://schemas.microsoft.com/office/drawing/2014/main" id="{2DE9918C-71F9-3C43-B8A5-BB0F2BBAEE8D}"/>
              </a:ext>
            </a:extLst>
          </p:cNvPr>
          <p:cNvPicPr>
            <a:picLocks noChangeAspect="1"/>
          </p:cNvPicPr>
          <p:nvPr/>
        </p:nvPicPr>
        <p:blipFill>
          <a:blip r:embed="rId3"/>
          <a:stretch>
            <a:fillRect/>
          </a:stretch>
        </p:blipFill>
        <p:spPr>
          <a:xfrm>
            <a:off x="6096000" y="3486829"/>
            <a:ext cx="5931244" cy="901119"/>
          </a:xfrm>
          <a:prstGeom prst="rect">
            <a:avLst/>
          </a:prstGeom>
        </p:spPr>
      </p:pic>
      <p:sp>
        <p:nvSpPr>
          <p:cNvPr id="2" name="タイトル 1">
            <a:extLst>
              <a:ext uri="{FF2B5EF4-FFF2-40B4-BE49-F238E27FC236}">
                <a16:creationId xmlns:a16="http://schemas.microsoft.com/office/drawing/2014/main" id="{7BBD29C8-5A5D-230C-A37C-26B56220AABD}"/>
              </a:ext>
            </a:extLst>
          </p:cNvPr>
          <p:cNvSpPr>
            <a:spLocks noGrp="1"/>
          </p:cNvSpPr>
          <p:nvPr>
            <p:ph type="title"/>
          </p:nvPr>
        </p:nvSpPr>
        <p:spPr/>
        <p:txBody>
          <a:bodyPr/>
          <a:lstStyle/>
          <a:p>
            <a:r>
              <a:rPr lang="en-US" altLang="ja-JP" sz="3600" dirty="0"/>
              <a:t>ISO/IEC DIS 18974 </a:t>
            </a:r>
            <a:br>
              <a:rPr lang="en-US" altLang="ja-JP" sz="3600" dirty="0"/>
            </a:br>
            <a:r>
              <a:rPr lang="en-US" altLang="ja-JP" sz="3600" dirty="0"/>
              <a:t>OpenChain Security Assurance Specification</a:t>
            </a:r>
            <a:endParaRPr kumimoji="1" lang="ja-JP" altLang="en-US" sz="3600" dirty="0"/>
          </a:p>
        </p:txBody>
      </p:sp>
      <p:sp>
        <p:nvSpPr>
          <p:cNvPr id="3" name="テキスト プレースホルダー 2">
            <a:extLst>
              <a:ext uri="{FF2B5EF4-FFF2-40B4-BE49-F238E27FC236}">
                <a16:creationId xmlns:a16="http://schemas.microsoft.com/office/drawing/2014/main" id="{1909CB41-F3AD-BE38-3458-9272919F4D5A}"/>
              </a:ext>
            </a:extLst>
          </p:cNvPr>
          <p:cNvSpPr>
            <a:spLocks noGrp="1"/>
          </p:cNvSpPr>
          <p:nvPr>
            <p:ph type="body" sz="quarter" idx="12"/>
          </p:nvPr>
        </p:nvSpPr>
        <p:spPr>
          <a:xfrm>
            <a:off x="890272" y="1422400"/>
            <a:ext cx="10320000" cy="1299679"/>
          </a:xfrm>
        </p:spPr>
        <p:txBody>
          <a:bodyPr>
            <a:normAutofit fontScale="77500" lnSpcReduction="20000"/>
          </a:bodyPr>
          <a:lstStyle/>
          <a:p>
            <a:pPr>
              <a:lnSpc>
                <a:spcPct val="130000"/>
              </a:lnSpc>
            </a:pPr>
            <a:r>
              <a:rPr kumimoji="1" lang="ja-JP" altLang="en-US" dirty="0"/>
              <a:t>企業が組織内に確立すべきセキュリティアシュアランスプログラム（仕組み・体制等）の要件を定義</a:t>
            </a:r>
            <a:endParaRPr kumimoji="1" lang="en-US" altLang="ja-JP" dirty="0"/>
          </a:p>
          <a:p>
            <a:pPr>
              <a:lnSpc>
                <a:spcPct val="130000"/>
              </a:lnSpc>
            </a:pPr>
            <a:r>
              <a:rPr lang="en-US" altLang="ja-JP" dirty="0" err="1"/>
              <a:t>OpenChain</a:t>
            </a:r>
            <a:r>
              <a:rPr lang="en-US" altLang="ja-JP" dirty="0"/>
              <a:t> Spec </a:t>
            </a:r>
            <a:r>
              <a:rPr lang="ja-JP" altLang="en-US" dirty="0"/>
              <a:t>と同様に自己認証、第三者認証により適合を宣言可能</a:t>
            </a:r>
            <a:endParaRPr kumimoji="1" lang="ja-JP" altLang="en-US" dirty="0"/>
          </a:p>
          <a:p>
            <a:pPr>
              <a:lnSpc>
                <a:spcPct val="130000"/>
              </a:lnSpc>
            </a:pPr>
            <a:endParaRPr kumimoji="1" lang="ja-JP" altLang="en-US" dirty="0"/>
          </a:p>
        </p:txBody>
      </p:sp>
      <p:sp>
        <p:nvSpPr>
          <p:cNvPr id="5" name="フッター プレースホルダー 4">
            <a:extLst>
              <a:ext uri="{FF2B5EF4-FFF2-40B4-BE49-F238E27FC236}">
                <a16:creationId xmlns:a16="http://schemas.microsoft.com/office/drawing/2014/main" id="{64EE6280-E71B-5FCE-E0AC-2F60C26D1281}"/>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6" name="スライド番号プレースホルダー 5">
            <a:extLst>
              <a:ext uri="{FF2B5EF4-FFF2-40B4-BE49-F238E27FC236}">
                <a16:creationId xmlns:a16="http://schemas.microsoft.com/office/drawing/2014/main" id="{76D1B088-C8D4-51BE-0117-E0902751671D}"/>
              </a:ext>
            </a:extLst>
          </p:cNvPr>
          <p:cNvSpPr>
            <a:spLocks noGrp="1"/>
          </p:cNvSpPr>
          <p:nvPr>
            <p:ph type="sldNum" sz="quarter" idx="4"/>
          </p:nvPr>
        </p:nvSpPr>
        <p:spPr/>
        <p:txBody>
          <a:bodyPr/>
          <a:lstStyle/>
          <a:p>
            <a:fld id="{9E677C9D-2908-4B51-B245-D0108F3FAF17}" type="slidenum">
              <a:rPr lang="ja-JP" altLang="en-US" smtClean="0"/>
              <a:pPr/>
              <a:t>20</a:t>
            </a:fld>
            <a:endParaRPr lang="ja-JP" altLang="en-US" dirty="0"/>
          </a:p>
        </p:txBody>
      </p:sp>
      <p:sp>
        <p:nvSpPr>
          <p:cNvPr id="13" name="タイトル 1">
            <a:extLst>
              <a:ext uri="{FF2B5EF4-FFF2-40B4-BE49-F238E27FC236}">
                <a16:creationId xmlns:a16="http://schemas.microsoft.com/office/drawing/2014/main" id="{9705A17A-6ED1-D907-FB95-61921A3DB9CA}"/>
              </a:ext>
            </a:extLst>
          </p:cNvPr>
          <p:cNvSpPr txBox="1">
            <a:spLocks/>
          </p:cNvSpPr>
          <p:nvPr/>
        </p:nvSpPr>
        <p:spPr>
          <a:xfrm>
            <a:off x="2415946" y="6060333"/>
            <a:ext cx="3687789" cy="3941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400" dirty="0">
                <a:cs typeface="Segoe UI Light" panose="020B0502040204020203" pitchFamily="34" charset="0"/>
                <a:hlinkClick r:id="rId4"/>
              </a:rPr>
              <a:t>https://www.iso.org/standard/86450.html</a:t>
            </a:r>
            <a:endParaRPr lang="en-US" altLang="ja-JP" sz="1400" dirty="0">
              <a:cs typeface="Segoe UI Light" panose="020B0502040204020203" pitchFamily="34" charset="0"/>
            </a:endParaRPr>
          </a:p>
        </p:txBody>
      </p:sp>
      <p:sp>
        <p:nvSpPr>
          <p:cNvPr id="14" name="タイトル 1">
            <a:extLst>
              <a:ext uri="{FF2B5EF4-FFF2-40B4-BE49-F238E27FC236}">
                <a16:creationId xmlns:a16="http://schemas.microsoft.com/office/drawing/2014/main" id="{C6E19D30-3203-DBA5-3AB5-B1ED10C31AF3}"/>
              </a:ext>
            </a:extLst>
          </p:cNvPr>
          <p:cNvSpPr txBox="1">
            <a:spLocks/>
          </p:cNvSpPr>
          <p:nvPr/>
        </p:nvSpPr>
        <p:spPr>
          <a:xfrm>
            <a:off x="6910118" y="4483520"/>
            <a:ext cx="4910983" cy="39419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400" dirty="0">
                <a:cs typeface="Segoe UI Light" panose="020B0502040204020203" pitchFamily="34" charset="0"/>
                <a:hlinkClick r:id="rId5"/>
              </a:rPr>
              <a:t>https://www.openchainproject.org/community-of-conformance</a:t>
            </a:r>
            <a:endParaRPr lang="en-US" altLang="ja-JP" sz="1400" dirty="0">
              <a:cs typeface="Segoe UI Light" panose="020B0502040204020203" pitchFamily="34" charset="0"/>
            </a:endParaRPr>
          </a:p>
        </p:txBody>
      </p:sp>
    </p:spTree>
    <p:extLst>
      <p:ext uri="{BB962C8B-B14F-4D97-AF65-F5344CB8AC3E}">
        <p14:creationId xmlns:p14="http://schemas.microsoft.com/office/powerpoint/2010/main" val="5777248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正方形/長方形 24">
            <a:extLst>
              <a:ext uri="{FF2B5EF4-FFF2-40B4-BE49-F238E27FC236}">
                <a16:creationId xmlns:a16="http://schemas.microsoft.com/office/drawing/2014/main" id="{9880BB5C-AA15-4C69-BB26-99B67922321B}"/>
              </a:ext>
            </a:extLst>
          </p:cNvPr>
          <p:cNvSpPr/>
          <p:nvPr/>
        </p:nvSpPr>
        <p:spPr bwMode="gray">
          <a:xfrm>
            <a:off x="5401371" y="4639124"/>
            <a:ext cx="3949179" cy="1543457"/>
          </a:xfrm>
          <a:prstGeom prst="rect">
            <a:avLst/>
          </a:prstGeom>
          <a:noFill/>
          <a:ln w="381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ja-JP" altLang="en-US" b="1" dirty="0">
                <a:latin typeface="+mj-lt"/>
                <a:ea typeface="游ゴシック" panose="020B0400000000000000" pitchFamily="50" charset="-128"/>
              </a:rPr>
              <a:t>最近の主な活動</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r>
              <a:rPr lang="ja-JP" altLang="en-US" sz="2400" b="1" dirty="0">
                <a:latin typeface="+mn-lt"/>
                <a:ea typeface="+mj-ea"/>
              </a:rPr>
              <a:t>各国語対応：マテリアルの翻訳や、共通したサーベイの実施</a:t>
            </a:r>
            <a:endParaRPr lang="en-US" altLang="ja-JP" sz="2400" b="1" dirty="0">
              <a:latin typeface="+mn-lt"/>
              <a:ea typeface="+mj-ea"/>
            </a:endParaRPr>
          </a:p>
          <a:p>
            <a:r>
              <a:rPr lang="ja-JP" altLang="en-US" sz="2400" b="1" dirty="0">
                <a:latin typeface="+mn-lt"/>
                <a:ea typeface="+mj-ea"/>
              </a:rPr>
              <a:t>セキュリティアシュアランスへの展開 </a:t>
            </a:r>
            <a:r>
              <a:rPr lang="en-US" altLang="ja-JP" sz="2400" b="1" dirty="0">
                <a:latin typeface="+mn-lt"/>
                <a:ea typeface="+mj-ea"/>
              </a:rPr>
              <a:t>(2022</a:t>
            </a:r>
            <a:r>
              <a:rPr lang="ja-JP" altLang="en-US" sz="2400" b="1" dirty="0">
                <a:latin typeface="+mn-lt"/>
                <a:ea typeface="+mj-ea"/>
              </a:rPr>
              <a:t>年</a:t>
            </a:r>
            <a:r>
              <a:rPr lang="en-US" altLang="ja-JP" sz="2400" b="1" dirty="0">
                <a:latin typeface="+mn-lt"/>
                <a:ea typeface="+mj-ea"/>
              </a:rPr>
              <a:t>9</a:t>
            </a:r>
            <a:r>
              <a:rPr lang="ja-JP" altLang="en-US" sz="2400" b="1" dirty="0">
                <a:latin typeface="+mn-lt"/>
                <a:ea typeface="+mj-ea"/>
              </a:rPr>
              <a:t>月</a:t>
            </a:r>
            <a:r>
              <a:rPr lang="en-US" altLang="ja-JP" sz="2400" b="1" dirty="0">
                <a:latin typeface="+mn-lt"/>
                <a:ea typeface="+mj-ea"/>
              </a:rPr>
              <a:t>22</a:t>
            </a:r>
            <a:r>
              <a:rPr lang="ja-JP" altLang="en-US" sz="2400" b="1" dirty="0">
                <a:latin typeface="+mn-lt"/>
                <a:ea typeface="+mj-ea"/>
              </a:rPr>
              <a:t>日 </a:t>
            </a:r>
            <a:r>
              <a:rPr lang="en-US" altLang="ja-JP" sz="2400" b="1" dirty="0">
                <a:latin typeface="+mn-lt"/>
                <a:ea typeface="+mj-ea"/>
              </a:rPr>
              <a:t>1.0 </a:t>
            </a:r>
            <a:r>
              <a:rPr lang="ja-JP" altLang="en-US" sz="2400" b="1" dirty="0">
                <a:latin typeface="+mn-lt"/>
                <a:ea typeface="+mj-ea"/>
              </a:rPr>
              <a:t>リリース</a:t>
            </a:r>
            <a:r>
              <a:rPr lang="en-US" altLang="ja-JP" sz="2400" b="1" dirty="0">
                <a:latin typeface="+mn-lt"/>
                <a:ea typeface="+mj-ea"/>
              </a:rPr>
              <a:t>)</a:t>
            </a:r>
          </a:p>
        </p:txBody>
      </p:sp>
      <p:sp>
        <p:nvSpPr>
          <p:cNvPr id="10" name="タイトル 1">
            <a:extLst>
              <a:ext uri="{FF2B5EF4-FFF2-40B4-BE49-F238E27FC236}">
                <a16:creationId xmlns:a16="http://schemas.microsoft.com/office/drawing/2014/main" id="{E3E8774D-C083-406C-8324-E7CBEDE696EB}"/>
              </a:ext>
            </a:extLst>
          </p:cNvPr>
          <p:cNvSpPr txBox="1">
            <a:spLocks/>
          </p:cNvSpPr>
          <p:nvPr/>
        </p:nvSpPr>
        <p:spPr>
          <a:xfrm>
            <a:off x="8331201" y="6104422"/>
            <a:ext cx="3777609" cy="3941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600" dirty="0">
                <a:hlinkClick r:id="rId3"/>
              </a:rPr>
              <a:t>https://www.openchainproject.org/news</a:t>
            </a:r>
            <a:endParaRPr lang="en-US" altLang="ja-JP" sz="3600" dirty="0">
              <a:cs typeface="Segoe UI Light" panose="020B0502040204020203" pitchFamily="34" charset="0"/>
            </a:endParaRPr>
          </a:p>
        </p:txBody>
      </p:sp>
      <p:pic>
        <p:nvPicPr>
          <p:cNvPr id="22" name="図 21">
            <a:extLst>
              <a:ext uri="{FF2B5EF4-FFF2-40B4-BE49-F238E27FC236}">
                <a16:creationId xmlns:a16="http://schemas.microsoft.com/office/drawing/2014/main" id="{E1D57764-C027-419B-9282-29D759491485}"/>
              </a:ext>
            </a:extLst>
          </p:cNvPr>
          <p:cNvPicPr>
            <a:picLocks noChangeAspect="1"/>
          </p:cNvPicPr>
          <p:nvPr/>
        </p:nvPicPr>
        <p:blipFill>
          <a:blip r:embed="rId4"/>
          <a:stretch>
            <a:fillRect/>
          </a:stretch>
        </p:blipFill>
        <p:spPr>
          <a:xfrm>
            <a:off x="1095950" y="4887181"/>
            <a:ext cx="3535680" cy="1257300"/>
          </a:xfrm>
          <a:prstGeom prst="rect">
            <a:avLst/>
          </a:prstGeom>
          <a:ln w="76200">
            <a:noFill/>
          </a:ln>
        </p:spPr>
      </p:pic>
      <p:pic>
        <p:nvPicPr>
          <p:cNvPr id="24" name="図 23">
            <a:extLst>
              <a:ext uri="{FF2B5EF4-FFF2-40B4-BE49-F238E27FC236}">
                <a16:creationId xmlns:a16="http://schemas.microsoft.com/office/drawing/2014/main" id="{BA513510-54CC-4C93-A8C7-A456534FB4EE}"/>
              </a:ext>
            </a:extLst>
          </p:cNvPr>
          <p:cNvPicPr>
            <a:picLocks noChangeAspect="1"/>
          </p:cNvPicPr>
          <p:nvPr/>
        </p:nvPicPr>
        <p:blipFill>
          <a:blip r:embed="rId5"/>
          <a:stretch>
            <a:fillRect/>
          </a:stretch>
        </p:blipFill>
        <p:spPr>
          <a:xfrm>
            <a:off x="5588376" y="4736612"/>
            <a:ext cx="3581400" cy="1409700"/>
          </a:xfrm>
          <a:prstGeom prst="rect">
            <a:avLst/>
          </a:prstGeom>
          <a:ln w="38100">
            <a:noFill/>
          </a:ln>
        </p:spPr>
      </p:pic>
      <p:pic>
        <p:nvPicPr>
          <p:cNvPr id="5" name="図 4">
            <a:extLst>
              <a:ext uri="{FF2B5EF4-FFF2-40B4-BE49-F238E27FC236}">
                <a16:creationId xmlns:a16="http://schemas.microsoft.com/office/drawing/2014/main" id="{78C6AA38-A516-42C2-BB2F-034C3D89FA73}"/>
              </a:ext>
            </a:extLst>
          </p:cNvPr>
          <p:cNvPicPr>
            <a:picLocks noChangeAspect="1"/>
          </p:cNvPicPr>
          <p:nvPr/>
        </p:nvPicPr>
        <p:blipFill>
          <a:blip r:embed="rId6"/>
          <a:stretch>
            <a:fillRect/>
          </a:stretch>
        </p:blipFill>
        <p:spPr>
          <a:xfrm>
            <a:off x="1095950" y="2390566"/>
            <a:ext cx="3455670" cy="2038350"/>
          </a:xfrm>
          <a:prstGeom prst="rect">
            <a:avLst/>
          </a:prstGeom>
          <a:ln w="76200">
            <a:noFill/>
          </a:ln>
        </p:spPr>
      </p:pic>
      <p:pic>
        <p:nvPicPr>
          <p:cNvPr id="8" name="図 7">
            <a:extLst>
              <a:ext uri="{FF2B5EF4-FFF2-40B4-BE49-F238E27FC236}">
                <a16:creationId xmlns:a16="http://schemas.microsoft.com/office/drawing/2014/main" id="{1BE4BE96-705C-4D7D-A6F2-57C432A73B73}"/>
              </a:ext>
            </a:extLst>
          </p:cNvPr>
          <p:cNvPicPr>
            <a:picLocks noChangeAspect="1"/>
          </p:cNvPicPr>
          <p:nvPr/>
        </p:nvPicPr>
        <p:blipFill>
          <a:blip r:embed="rId7"/>
          <a:stretch>
            <a:fillRect/>
          </a:stretch>
        </p:blipFill>
        <p:spPr>
          <a:xfrm>
            <a:off x="5524876" y="2369765"/>
            <a:ext cx="3714750" cy="2106930"/>
          </a:xfrm>
          <a:prstGeom prst="rect">
            <a:avLst/>
          </a:prstGeom>
          <a:ln w="76200">
            <a:noFill/>
          </a:ln>
        </p:spPr>
      </p:pic>
      <p:sp>
        <p:nvSpPr>
          <p:cNvPr id="28" name="正方形/長方形 27">
            <a:extLst>
              <a:ext uri="{FF2B5EF4-FFF2-40B4-BE49-F238E27FC236}">
                <a16:creationId xmlns:a16="http://schemas.microsoft.com/office/drawing/2014/main" id="{AACECD09-5C65-4A77-A4DE-16DF598859D7}"/>
              </a:ext>
            </a:extLst>
          </p:cNvPr>
          <p:cNvSpPr/>
          <p:nvPr/>
        </p:nvSpPr>
        <p:spPr bwMode="gray">
          <a:xfrm>
            <a:off x="5401371" y="2306265"/>
            <a:ext cx="3949179" cy="2191231"/>
          </a:xfrm>
          <a:prstGeom prst="rect">
            <a:avLst/>
          </a:prstGeom>
          <a:noFill/>
          <a:ln w="762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9" name="正方形/長方形 28">
            <a:extLst>
              <a:ext uri="{FF2B5EF4-FFF2-40B4-BE49-F238E27FC236}">
                <a16:creationId xmlns:a16="http://schemas.microsoft.com/office/drawing/2014/main" id="{1CBCD43D-96C8-4291-9682-6D7618B327BC}"/>
              </a:ext>
            </a:extLst>
          </p:cNvPr>
          <p:cNvSpPr/>
          <p:nvPr/>
        </p:nvSpPr>
        <p:spPr bwMode="gray">
          <a:xfrm>
            <a:off x="889200" y="2306265"/>
            <a:ext cx="3949179" cy="2191231"/>
          </a:xfrm>
          <a:prstGeom prst="rect">
            <a:avLst/>
          </a:prstGeom>
          <a:noFill/>
          <a:ln w="762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30" name="正方形/長方形 29">
            <a:extLst>
              <a:ext uri="{FF2B5EF4-FFF2-40B4-BE49-F238E27FC236}">
                <a16:creationId xmlns:a16="http://schemas.microsoft.com/office/drawing/2014/main" id="{501FCA40-C19D-427A-9392-51C2F2717C93}"/>
              </a:ext>
            </a:extLst>
          </p:cNvPr>
          <p:cNvSpPr/>
          <p:nvPr/>
        </p:nvSpPr>
        <p:spPr bwMode="gray">
          <a:xfrm>
            <a:off x="889200" y="4639124"/>
            <a:ext cx="3949179" cy="1543457"/>
          </a:xfrm>
          <a:prstGeom prst="rect">
            <a:avLst/>
          </a:prstGeom>
          <a:noFill/>
          <a:ln w="762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31" name="テキスト ボックス 30">
            <a:extLst>
              <a:ext uri="{FF2B5EF4-FFF2-40B4-BE49-F238E27FC236}">
                <a16:creationId xmlns:a16="http://schemas.microsoft.com/office/drawing/2014/main" id="{5F1B06BD-9F8E-467F-B087-B7E78133C3F4}"/>
              </a:ext>
            </a:extLst>
          </p:cNvPr>
          <p:cNvSpPr txBox="1"/>
          <p:nvPr/>
        </p:nvSpPr>
        <p:spPr>
          <a:xfrm>
            <a:off x="9799242" y="5466004"/>
            <a:ext cx="2146445" cy="523220"/>
          </a:xfrm>
          <a:prstGeom prst="rect">
            <a:avLst/>
          </a:prstGeom>
          <a:noFill/>
        </p:spPr>
        <p:txBody>
          <a:bodyPr wrap="square" rtlCol="0">
            <a:spAutoFit/>
          </a:bodyPr>
          <a:lstStyle/>
          <a:p>
            <a:r>
              <a:rPr lang="en-US" altLang="ja-JP" sz="1400" dirty="0"/>
              <a:t>※</a:t>
            </a:r>
            <a:r>
              <a:rPr lang="ja-JP" altLang="en-US" sz="1400" dirty="0"/>
              <a:t>太枠は</a:t>
            </a:r>
            <a:r>
              <a:rPr lang="en-US" altLang="ja-JP" sz="1400" dirty="0"/>
              <a:t>Japan-WG</a:t>
            </a:r>
            <a:r>
              <a:rPr lang="ja-JP" altLang="en-US" sz="1400" dirty="0"/>
              <a:t> も</a:t>
            </a:r>
            <a:br>
              <a:rPr lang="en-US" altLang="ja-JP" sz="1400" dirty="0"/>
            </a:br>
            <a:r>
              <a:rPr lang="ja-JP" altLang="en-US" sz="1400" dirty="0"/>
              <a:t>コントリビューション</a:t>
            </a:r>
            <a:endParaRPr kumimoji="1" lang="ja-JP" altLang="en-US" sz="1400" dirty="0"/>
          </a:p>
        </p:txBody>
      </p:sp>
      <p:sp>
        <p:nvSpPr>
          <p:cNvPr id="3" name="フッター プレースホルダー 2">
            <a:extLst>
              <a:ext uri="{FF2B5EF4-FFF2-40B4-BE49-F238E27FC236}">
                <a16:creationId xmlns:a16="http://schemas.microsoft.com/office/drawing/2014/main" id="{22EB421B-F0C8-4736-ABFA-B3EA614782CE}"/>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11" name="スライド番号プレースホルダー 10">
            <a:extLst>
              <a:ext uri="{FF2B5EF4-FFF2-40B4-BE49-F238E27FC236}">
                <a16:creationId xmlns:a16="http://schemas.microsoft.com/office/drawing/2014/main" id="{54E92395-820C-3962-DFEA-C36FE11739E1}"/>
              </a:ext>
            </a:extLst>
          </p:cNvPr>
          <p:cNvSpPr>
            <a:spLocks noGrp="1"/>
          </p:cNvSpPr>
          <p:nvPr>
            <p:ph type="sldNum" sz="quarter" idx="4"/>
          </p:nvPr>
        </p:nvSpPr>
        <p:spPr/>
        <p:txBody>
          <a:bodyPr/>
          <a:lstStyle/>
          <a:p>
            <a:fld id="{9E677C9D-2908-4B51-B245-D0108F3FAF17}" type="slidenum">
              <a:rPr lang="ja-JP" altLang="en-US" smtClean="0"/>
              <a:pPr/>
              <a:t>21</a:t>
            </a:fld>
            <a:endParaRPr lang="ja-JP" altLang="en-US" dirty="0"/>
          </a:p>
        </p:txBody>
      </p:sp>
    </p:spTree>
    <p:extLst>
      <p:ext uri="{BB962C8B-B14F-4D97-AF65-F5344CB8AC3E}">
        <p14:creationId xmlns:p14="http://schemas.microsoft.com/office/powerpoint/2010/main" val="4005040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endParaRPr kumimoji="1" lang="ja-JP" altLang="en-US" b="1" dirty="0">
              <a:latin typeface="+mj-ea"/>
              <a:ea typeface="+mj-ea"/>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1" y="1951719"/>
            <a:ext cx="10320000" cy="3067956"/>
          </a:xfrm>
        </p:spPr>
        <p:txBody>
          <a:bodyPr/>
          <a:lstStyle/>
          <a:p>
            <a:pPr marL="0" indent="0">
              <a:buNone/>
            </a:pPr>
            <a:r>
              <a:rPr lang="en-US" altLang="ja-JP" sz="4000" b="1" dirty="0" err="1">
                <a:solidFill>
                  <a:srgbClr val="00849D"/>
                </a:solidFill>
                <a:latin typeface="+mn-ea"/>
                <a:ea typeface="+mn-ea"/>
              </a:rPr>
              <a:t>OpenChain</a:t>
            </a:r>
            <a:r>
              <a:rPr lang="en-US" altLang="ja-JP" sz="4000" b="1" dirty="0">
                <a:solidFill>
                  <a:srgbClr val="00849D"/>
                </a:solidFill>
                <a:latin typeface="+mn-ea"/>
                <a:ea typeface="+mn-ea"/>
              </a:rPr>
              <a:t> Japan WG</a:t>
            </a:r>
            <a:r>
              <a:rPr lang="ja-JP" altLang="en-US" sz="4000" b="1" dirty="0">
                <a:solidFill>
                  <a:srgbClr val="00849D"/>
                </a:solidFill>
                <a:latin typeface="+mn-ea"/>
                <a:ea typeface="+mn-ea"/>
              </a:rPr>
              <a:t>の紹介</a:t>
            </a:r>
          </a:p>
          <a:p>
            <a:pPr marL="0" indent="0">
              <a:buNone/>
            </a:pPr>
            <a:endParaRPr kumimoji="1" lang="ja-JP" altLang="en-US" sz="4000" b="1" dirty="0">
              <a:solidFill>
                <a:srgbClr val="00849D"/>
              </a:solidFill>
              <a:latin typeface="游ゴシック" panose="020B0400000000000000" pitchFamily="50" charset="-128"/>
              <a:ea typeface="游ゴシック" panose="020B0400000000000000" pitchFamily="50" charset="-128"/>
            </a:endParaRPr>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8" name="スライド番号プレースホルダー 7">
            <a:extLst>
              <a:ext uri="{FF2B5EF4-FFF2-40B4-BE49-F238E27FC236}">
                <a16:creationId xmlns:a16="http://schemas.microsoft.com/office/drawing/2014/main" id="{750CA9DB-9926-4966-80F5-401C0A6D4876}"/>
              </a:ext>
            </a:extLst>
          </p:cNvPr>
          <p:cNvSpPr>
            <a:spLocks noGrp="1"/>
          </p:cNvSpPr>
          <p:nvPr>
            <p:ph type="sldNum" sz="quarter" idx="4"/>
          </p:nvPr>
        </p:nvSpPr>
        <p:spPr/>
        <p:txBody>
          <a:bodyPr/>
          <a:lstStyle/>
          <a:p>
            <a:fld id="{9E677C9D-2908-4B51-B245-D0108F3FAF17}" type="slidenum">
              <a:rPr lang="ja-JP" altLang="en-US" smtClean="0"/>
              <a:pPr/>
              <a:t>22</a:t>
            </a:fld>
            <a:endParaRPr lang="ja-JP" altLang="en-US" dirty="0"/>
          </a:p>
        </p:txBody>
      </p:sp>
    </p:spTree>
    <p:extLst>
      <p:ext uri="{BB962C8B-B14F-4D97-AF65-F5344CB8AC3E}">
        <p14:creationId xmlns:p14="http://schemas.microsoft.com/office/powerpoint/2010/main" val="3606251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en-US" altLang="ja-JP" b="1" dirty="0" err="1">
                <a:latin typeface="+mj-lt"/>
                <a:ea typeface="游ゴシック" panose="020B0400000000000000" pitchFamily="50" charset="-128"/>
              </a:rPr>
              <a:t>OpenChain</a:t>
            </a:r>
            <a:r>
              <a:rPr kumimoji="1" lang="en-US" altLang="ja-JP" b="1" dirty="0">
                <a:latin typeface="+mj-lt"/>
                <a:ea typeface="游ゴシック" panose="020B0400000000000000" pitchFamily="50" charset="-128"/>
              </a:rPr>
              <a:t> Japan Work Group </a:t>
            </a:r>
            <a:r>
              <a:rPr kumimoji="1" lang="ja-JP" altLang="en-US" b="1" dirty="0">
                <a:latin typeface="+mj-lt"/>
                <a:ea typeface="游ゴシック" panose="020B0400000000000000" pitchFamily="50" charset="-128"/>
              </a:rPr>
              <a:t>設立前夜</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r>
              <a:rPr kumimoji="1" lang="en-US" altLang="ja-JP" sz="2400" b="1" dirty="0">
                <a:latin typeface="+mn-lt"/>
                <a:ea typeface="+mj-ea"/>
              </a:rPr>
              <a:t>2017</a:t>
            </a:r>
            <a:r>
              <a:rPr kumimoji="1" lang="ja-JP" altLang="en-US" sz="2400" b="1" dirty="0">
                <a:latin typeface="+mn-lt"/>
                <a:ea typeface="+mj-ea"/>
              </a:rPr>
              <a:t>年</a:t>
            </a:r>
            <a:r>
              <a:rPr kumimoji="1" lang="en-US" altLang="ja-JP" sz="2400" b="1" dirty="0">
                <a:latin typeface="+mn-lt"/>
                <a:ea typeface="+mj-ea"/>
              </a:rPr>
              <a:t>8</a:t>
            </a:r>
            <a:r>
              <a:rPr kumimoji="1" lang="ja-JP" altLang="en-US" sz="2400" b="1" dirty="0">
                <a:latin typeface="+mn-lt"/>
                <a:ea typeface="+mj-ea"/>
              </a:rPr>
              <a:t>月以降、トヨタ、日立、ソニーの日本企業が</a:t>
            </a:r>
            <a:r>
              <a:rPr kumimoji="1" lang="en-US" altLang="ja-JP" sz="2400" b="1" dirty="0" err="1">
                <a:latin typeface="+mn-lt"/>
                <a:ea typeface="+mj-ea"/>
              </a:rPr>
              <a:t>OpenChain</a:t>
            </a:r>
            <a:r>
              <a:rPr kumimoji="1" lang="ja-JP" altLang="en-US" sz="2400" b="1" dirty="0">
                <a:latin typeface="+mn-lt"/>
                <a:ea typeface="+mj-ea"/>
              </a:rPr>
              <a:t>に加盟</a:t>
            </a:r>
          </a:p>
          <a:p>
            <a:r>
              <a:rPr kumimoji="1" lang="en-US" altLang="ja-JP" sz="2400" b="1" dirty="0" err="1">
                <a:latin typeface="+mn-lt"/>
                <a:ea typeface="+mj-ea"/>
              </a:rPr>
              <a:t>OpenChain</a:t>
            </a:r>
            <a:r>
              <a:rPr kumimoji="1" lang="ja-JP" altLang="en-US" sz="2400" b="1" dirty="0">
                <a:latin typeface="+mn-lt"/>
                <a:ea typeface="+mj-ea"/>
              </a:rPr>
              <a:t>の枠組みを使って面白いことしたいよね</a:t>
            </a:r>
          </a:p>
          <a:p>
            <a:pPr lvl="1"/>
            <a:r>
              <a:rPr kumimoji="1" lang="ja-JP" altLang="en-US" sz="2134" b="1" dirty="0">
                <a:latin typeface="+mn-lt"/>
                <a:ea typeface="+mj-ea"/>
              </a:rPr>
              <a:t>日本でコンプライアンスの意識を高めよう！</a:t>
            </a:r>
          </a:p>
          <a:p>
            <a:pPr lvl="1"/>
            <a:r>
              <a:rPr kumimoji="1" lang="ja-JP" altLang="en-US" sz="2134" b="1" dirty="0">
                <a:latin typeface="+mn-lt"/>
                <a:ea typeface="+mj-ea"/>
              </a:rPr>
              <a:t>日本からアジアに向かってコンプライアンスの意識を高めよう！</a:t>
            </a:r>
          </a:p>
          <a:p>
            <a:pPr lvl="1"/>
            <a:r>
              <a:rPr kumimoji="1" lang="ja-JP" altLang="en-US" sz="2134" b="1" dirty="0">
                <a:latin typeface="+mn-lt"/>
                <a:ea typeface="+mj-ea"/>
              </a:rPr>
              <a:t>コンプライアンスに対する課題に関して情報交換しよう！</a:t>
            </a:r>
          </a:p>
          <a:p>
            <a:pPr lvl="1"/>
            <a:r>
              <a:rPr kumimoji="1" lang="ja-JP" altLang="en-US" sz="2134" b="1" dirty="0">
                <a:latin typeface="+mn-lt"/>
                <a:ea typeface="+mj-ea"/>
              </a:rPr>
              <a:t>日本語で議論が出来る場を設けよう！</a:t>
            </a:r>
          </a:p>
          <a:p>
            <a:r>
              <a:rPr kumimoji="1" lang="ja-JP" altLang="en-US" sz="2400" b="1" dirty="0">
                <a:latin typeface="+mn-lt"/>
                <a:ea typeface="+mj-ea"/>
              </a:rPr>
              <a:t>仲間作りが必要だよね！？コミュニティを作ろう！</a:t>
            </a:r>
          </a:p>
        </p:txBody>
      </p:sp>
      <p:sp>
        <p:nvSpPr>
          <p:cNvPr id="19" name="正方形/長方形 18">
            <a:extLst>
              <a:ext uri="{FF2B5EF4-FFF2-40B4-BE49-F238E27FC236}">
                <a16:creationId xmlns:a16="http://schemas.microsoft.com/office/drawing/2014/main" id="{77E74DD3-9B62-4394-84D8-EF2BA9752016}"/>
              </a:ext>
            </a:extLst>
          </p:cNvPr>
          <p:cNvSpPr/>
          <p:nvPr/>
        </p:nvSpPr>
        <p:spPr>
          <a:xfrm>
            <a:off x="1147610" y="5019675"/>
            <a:ext cx="9803180" cy="515114"/>
          </a:xfrm>
          <a:prstGeom prst="rect">
            <a:avLst/>
          </a:prstGeom>
          <a:ln w="44450">
            <a:solidFill>
              <a:srgbClr val="006B88"/>
            </a:solidFill>
          </a:ln>
        </p:spPr>
        <p:txBody>
          <a:bodyPr wrap="square" anchor="ctr">
            <a:noAutofit/>
          </a:bodyPr>
          <a:lstStyle/>
          <a:p>
            <a:pPr algn="ctr"/>
            <a:r>
              <a:rPr lang="en-US" altLang="ja-JP" sz="2800" b="1" dirty="0">
                <a:solidFill>
                  <a:schemeClr val="accent5">
                    <a:lumMod val="50000"/>
                  </a:schemeClr>
                </a:solidFill>
                <a:latin typeface="Meiryo UI" panose="020B0604030504040204" pitchFamily="50" charset="-128"/>
                <a:ea typeface="Meiryo UI" panose="020B0604030504040204" pitchFamily="50" charset="-128"/>
                <a:cs typeface="Meiryo UI" panose="020B0604030504040204" pitchFamily="50" charset="-128"/>
              </a:rPr>
              <a:t>Japan WG</a:t>
            </a:r>
            <a:r>
              <a:rPr lang="ja-JP" altLang="en-US" sz="2800" b="1" dirty="0">
                <a:solidFill>
                  <a:schemeClr val="accent5">
                    <a:lumMod val="50000"/>
                  </a:schemeClr>
                </a:solidFill>
                <a:latin typeface="Meiryo UI" panose="020B0604030504040204" pitchFamily="50" charset="-128"/>
                <a:ea typeface="Meiryo UI" panose="020B0604030504040204" pitchFamily="50" charset="-128"/>
                <a:cs typeface="Meiryo UI" panose="020B0604030504040204" pitchFamily="50" charset="-128"/>
              </a:rPr>
              <a:t>は、日本企業同士の、日本語によるコミュニティ</a:t>
            </a:r>
            <a:endParaRPr lang="en-US" altLang="ja-JP" sz="2800" b="1" dirty="0">
              <a:solidFill>
                <a:schemeClr val="accent5">
                  <a:lumMod val="50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 name="フッター プレースホルダー 2">
            <a:extLst>
              <a:ext uri="{FF2B5EF4-FFF2-40B4-BE49-F238E27FC236}">
                <a16:creationId xmlns:a16="http://schemas.microsoft.com/office/drawing/2014/main" id="{CEFF9200-F35C-4D44-B627-92A5F6930FDF}"/>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7" name="スライド番号プレースホルダー 6">
            <a:extLst>
              <a:ext uri="{FF2B5EF4-FFF2-40B4-BE49-F238E27FC236}">
                <a16:creationId xmlns:a16="http://schemas.microsoft.com/office/drawing/2014/main" id="{CD40AE1C-C2D6-370D-DE33-5DC6BD10A066}"/>
              </a:ext>
            </a:extLst>
          </p:cNvPr>
          <p:cNvSpPr>
            <a:spLocks noGrp="1"/>
          </p:cNvSpPr>
          <p:nvPr>
            <p:ph type="sldNum" sz="quarter" idx="4"/>
          </p:nvPr>
        </p:nvSpPr>
        <p:spPr/>
        <p:txBody>
          <a:bodyPr/>
          <a:lstStyle/>
          <a:p>
            <a:fld id="{9E677C9D-2908-4B51-B245-D0108F3FAF17}" type="slidenum">
              <a:rPr lang="ja-JP" altLang="en-US" smtClean="0"/>
              <a:pPr/>
              <a:t>23</a:t>
            </a:fld>
            <a:endParaRPr lang="ja-JP" altLang="en-US" dirty="0"/>
          </a:p>
        </p:txBody>
      </p:sp>
    </p:spTree>
    <p:extLst>
      <p:ext uri="{BB962C8B-B14F-4D97-AF65-F5344CB8AC3E}">
        <p14:creationId xmlns:p14="http://schemas.microsoft.com/office/powerpoint/2010/main" val="15663545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en-US" altLang="ja-JP" b="1" dirty="0" err="1">
                <a:latin typeface="+mj-lt"/>
                <a:ea typeface="游ゴシック" panose="020B0400000000000000" pitchFamily="50" charset="-128"/>
              </a:rPr>
              <a:t>OpenChain</a:t>
            </a:r>
            <a:r>
              <a:rPr kumimoji="1" lang="en-US" altLang="ja-JP" b="1" dirty="0">
                <a:latin typeface="+mj-lt"/>
                <a:ea typeface="游ゴシック" panose="020B0400000000000000" pitchFamily="50" charset="-128"/>
              </a:rPr>
              <a:t> Japan Work Group </a:t>
            </a:r>
            <a:r>
              <a:rPr kumimoji="1" lang="ja-JP" altLang="en-US" b="1" dirty="0">
                <a:latin typeface="+mj-lt"/>
                <a:ea typeface="游ゴシック" panose="020B0400000000000000" pitchFamily="50" charset="-128"/>
              </a:rPr>
              <a:t>設立</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849410" cy="2244712"/>
          </a:xfrm>
        </p:spPr>
        <p:txBody>
          <a:bodyPr/>
          <a:lstStyle/>
          <a:p>
            <a:r>
              <a:rPr kumimoji="1" lang="ja-JP" altLang="en-US" sz="2400" b="1" dirty="0">
                <a:latin typeface="+mn-lt"/>
                <a:ea typeface="+mj-ea"/>
              </a:rPr>
              <a:t>ベストプラクティスの共有や、共通課題の解決を目的として、</a:t>
            </a:r>
            <a:br>
              <a:rPr lang="en-US" altLang="ja-JP" sz="2400" b="1" dirty="0">
                <a:latin typeface="+mn-lt"/>
                <a:ea typeface="+mj-ea"/>
              </a:rPr>
            </a:br>
            <a:r>
              <a:rPr kumimoji="1" lang="en-US" altLang="ja-JP" sz="2400" b="1" dirty="0">
                <a:latin typeface="+mn-lt"/>
                <a:ea typeface="+mj-ea"/>
              </a:rPr>
              <a:t>2017</a:t>
            </a:r>
            <a:r>
              <a:rPr kumimoji="1" lang="ja-JP" altLang="en-US" sz="2400" b="1" dirty="0">
                <a:latin typeface="+mn-lt"/>
                <a:ea typeface="+mj-ea"/>
              </a:rPr>
              <a:t>年</a:t>
            </a:r>
            <a:r>
              <a:rPr kumimoji="1" lang="en-US" altLang="ja-JP" sz="2400" b="1" dirty="0">
                <a:latin typeface="+mn-lt"/>
                <a:ea typeface="+mj-ea"/>
              </a:rPr>
              <a:t>12</a:t>
            </a:r>
            <a:r>
              <a:rPr kumimoji="1" lang="ja-JP" altLang="en-US" sz="2400" b="1" dirty="0">
                <a:latin typeface="+mn-lt"/>
                <a:ea typeface="+mj-ea"/>
              </a:rPr>
              <a:t>月にソニー</a:t>
            </a:r>
            <a:r>
              <a:rPr kumimoji="1" lang="en-US" altLang="ja-JP" sz="2400" b="1" dirty="0">
                <a:latin typeface="+mn-lt"/>
                <a:ea typeface="+mj-ea"/>
              </a:rPr>
              <a:t>/</a:t>
            </a:r>
            <a:r>
              <a:rPr kumimoji="1" lang="ja-JP" altLang="en-US" sz="2400" b="1" dirty="0">
                <a:latin typeface="+mn-lt"/>
                <a:ea typeface="+mj-ea"/>
              </a:rPr>
              <a:t>日立</a:t>
            </a:r>
            <a:r>
              <a:rPr kumimoji="1" lang="en-US" altLang="ja-JP" sz="2400" b="1" dirty="0">
                <a:latin typeface="+mn-lt"/>
                <a:ea typeface="+mj-ea"/>
              </a:rPr>
              <a:t>/</a:t>
            </a:r>
            <a:r>
              <a:rPr kumimoji="1" lang="ja-JP" altLang="en-US" sz="2400" b="1" dirty="0">
                <a:latin typeface="+mn-lt"/>
                <a:ea typeface="+mj-ea"/>
              </a:rPr>
              <a:t>トヨタの</a:t>
            </a:r>
            <a:r>
              <a:rPr kumimoji="1" lang="en-US" altLang="ja-JP" sz="2400" b="1" dirty="0">
                <a:latin typeface="+mn-lt"/>
                <a:ea typeface="+mj-ea"/>
              </a:rPr>
              <a:t>3</a:t>
            </a:r>
            <a:r>
              <a:rPr kumimoji="1" lang="ja-JP" altLang="en-US" sz="2400" b="1" dirty="0">
                <a:latin typeface="+mn-lt"/>
                <a:ea typeface="+mj-ea"/>
              </a:rPr>
              <a:t>社が設立</a:t>
            </a:r>
          </a:p>
          <a:p>
            <a:r>
              <a:rPr kumimoji="1" lang="ja-JP" altLang="en-US" sz="2400" b="1" dirty="0">
                <a:latin typeface="+mn-lt"/>
                <a:ea typeface="+mj-ea"/>
              </a:rPr>
              <a:t>国内</a:t>
            </a:r>
            <a:r>
              <a:rPr kumimoji="1" lang="en-US" altLang="ja-JP" sz="2400" b="1" dirty="0">
                <a:latin typeface="+mn-lt"/>
                <a:ea typeface="+mj-ea"/>
              </a:rPr>
              <a:t>80</a:t>
            </a:r>
            <a:r>
              <a:rPr kumimoji="1" lang="ja-JP" altLang="en-US" sz="2400" b="1" dirty="0">
                <a:latin typeface="+mn-lt"/>
                <a:ea typeface="+mj-ea"/>
              </a:rPr>
              <a:t>社</a:t>
            </a:r>
            <a:r>
              <a:rPr kumimoji="1" lang="en-US" altLang="ja-JP" sz="2400" b="1" dirty="0">
                <a:latin typeface="+mn-lt"/>
                <a:ea typeface="+mj-ea"/>
              </a:rPr>
              <a:t>/200</a:t>
            </a:r>
            <a:r>
              <a:rPr kumimoji="1" lang="ja-JP" altLang="en-US" sz="2400" b="1" dirty="0">
                <a:latin typeface="+mn-lt"/>
                <a:ea typeface="+mj-ea"/>
              </a:rPr>
              <a:t>名以上が参加し、国別</a:t>
            </a:r>
            <a:r>
              <a:rPr kumimoji="1" lang="en-US" altLang="ja-JP" sz="2400" b="1" dirty="0">
                <a:latin typeface="+mn-lt"/>
                <a:ea typeface="+mj-ea"/>
              </a:rPr>
              <a:t>WG</a:t>
            </a:r>
            <a:r>
              <a:rPr kumimoji="1" lang="ja-JP" altLang="en-US" sz="2400" b="1" dirty="0">
                <a:latin typeface="+mn-lt"/>
                <a:ea typeface="+mj-ea"/>
              </a:rPr>
              <a:t>のモデルケースに</a:t>
            </a:r>
            <a:endParaRPr kumimoji="1" lang="en-US" altLang="ja-JP" sz="2400" b="1" dirty="0">
              <a:latin typeface="+mn-lt"/>
              <a:ea typeface="+mj-ea"/>
            </a:endParaRPr>
          </a:p>
          <a:p>
            <a:r>
              <a:rPr kumimoji="1" lang="ja-JP" altLang="en-US" sz="2400" b="1" dirty="0">
                <a:latin typeface="+mn-lt"/>
                <a:ea typeface="+mj-ea"/>
              </a:rPr>
              <a:t>「日本語で議論し、日本語／英語でアウトプット」</a:t>
            </a:r>
            <a:endParaRPr kumimoji="1" lang="en-US" altLang="ja-JP" sz="2400" b="1" dirty="0">
              <a:latin typeface="+mn-lt"/>
              <a:ea typeface="+mj-ea"/>
            </a:endParaRPr>
          </a:p>
          <a:p>
            <a:r>
              <a:rPr lang="en-US" altLang="ja-JP" sz="2400" b="1" dirty="0">
                <a:latin typeface="+mn-lt"/>
                <a:ea typeface="+mj-ea"/>
              </a:rPr>
              <a:t>8</a:t>
            </a:r>
            <a:r>
              <a:rPr kumimoji="1" lang="ja-JP" altLang="en-US" sz="2400" b="1" dirty="0">
                <a:latin typeface="+mn-lt"/>
                <a:ea typeface="+mj-ea"/>
              </a:rPr>
              <a:t>つの</a:t>
            </a:r>
            <a:r>
              <a:rPr kumimoji="1" lang="en-US" altLang="ja-JP" sz="2400" b="1" dirty="0">
                <a:latin typeface="+mn-lt"/>
                <a:ea typeface="+mj-ea"/>
              </a:rPr>
              <a:t>Subgroup</a:t>
            </a:r>
            <a:r>
              <a:rPr kumimoji="1" lang="ja-JP" altLang="en-US" sz="2400" b="1" dirty="0">
                <a:latin typeface="+mn-lt"/>
                <a:ea typeface="+mj-ea"/>
              </a:rPr>
              <a:t>が活動中</a:t>
            </a:r>
            <a:endParaRPr kumimoji="1" lang="en-US" altLang="ja-JP" sz="2400" b="1" dirty="0">
              <a:latin typeface="+mn-lt"/>
              <a:ea typeface="+mj-ea"/>
            </a:endParaRPr>
          </a:p>
        </p:txBody>
      </p:sp>
      <p:pic>
        <p:nvPicPr>
          <p:cNvPr id="7" name="図 6">
            <a:extLst>
              <a:ext uri="{FF2B5EF4-FFF2-40B4-BE49-F238E27FC236}">
                <a16:creationId xmlns:a16="http://schemas.microsoft.com/office/drawing/2014/main" id="{FE86D998-A7E8-4FB0-9700-D648344CAE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7831" y="3238068"/>
            <a:ext cx="4848830" cy="3177391"/>
          </a:xfrm>
          <a:prstGeom prst="rect">
            <a:avLst/>
          </a:prstGeom>
        </p:spPr>
      </p:pic>
      <p:sp>
        <p:nvSpPr>
          <p:cNvPr id="3" name="フッター プレースホルダー 2">
            <a:extLst>
              <a:ext uri="{FF2B5EF4-FFF2-40B4-BE49-F238E27FC236}">
                <a16:creationId xmlns:a16="http://schemas.microsoft.com/office/drawing/2014/main" id="{5D1D834E-88F9-488C-89CB-F76EFE8229AA}"/>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8" name="スライド番号プレースホルダー 7">
            <a:extLst>
              <a:ext uri="{FF2B5EF4-FFF2-40B4-BE49-F238E27FC236}">
                <a16:creationId xmlns:a16="http://schemas.microsoft.com/office/drawing/2014/main" id="{33C5BFD1-AF32-E171-6649-16AD3BC6AB11}"/>
              </a:ext>
            </a:extLst>
          </p:cNvPr>
          <p:cNvSpPr>
            <a:spLocks noGrp="1"/>
          </p:cNvSpPr>
          <p:nvPr>
            <p:ph type="sldNum" sz="quarter" idx="4"/>
          </p:nvPr>
        </p:nvSpPr>
        <p:spPr/>
        <p:txBody>
          <a:bodyPr/>
          <a:lstStyle/>
          <a:p>
            <a:fld id="{9E677C9D-2908-4B51-B245-D0108F3FAF17}" type="slidenum">
              <a:rPr lang="ja-JP" altLang="en-US" smtClean="0"/>
              <a:pPr/>
              <a:t>24</a:t>
            </a:fld>
            <a:endParaRPr lang="ja-JP" altLang="en-US" dirty="0"/>
          </a:p>
        </p:txBody>
      </p:sp>
    </p:spTree>
    <p:extLst>
      <p:ext uri="{BB962C8B-B14F-4D97-AF65-F5344CB8AC3E}">
        <p14:creationId xmlns:p14="http://schemas.microsoft.com/office/powerpoint/2010/main" val="40669133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en-US" altLang="ja-JP" b="1" dirty="0">
                <a:latin typeface="+mj-lt"/>
                <a:ea typeface="游ゴシック" panose="020B0400000000000000" pitchFamily="50" charset="-128"/>
              </a:rPr>
              <a:t>【</a:t>
            </a:r>
            <a:r>
              <a:rPr lang="ja-JP" altLang="en-US" b="1" dirty="0">
                <a:latin typeface="+mj-lt"/>
                <a:ea typeface="游ゴシック" panose="020B0400000000000000" pitchFamily="50" charset="-128"/>
              </a:rPr>
              <a:t>参考</a:t>
            </a:r>
            <a:r>
              <a:rPr lang="en-US" altLang="ja-JP" b="1" dirty="0">
                <a:latin typeface="+mj-lt"/>
                <a:ea typeface="游ゴシック" panose="020B0400000000000000" pitchFamily="50" charset="-128"/>
              </a:rPr>
              <a:t>】</a:t>
            </a:r>
            <a:r>
              <a:rPr lang="ja-JP" altLang="en-US" b="1" dirty="0">
                <a:latin typeface="+mj-lt"/>
                <a:ea typeface="游ゴシック" panose="020B0400000000000000" pitchFamily="50" charset="-128"/>
              </a:rPr>
              <a:t>各国でのコミュニティ活動</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r>
              <a:rPr kumimoji="1" lang="en-US" altLang="ja-JP" sz="2400" b="1" dirty="0">
                <a:latin typeface="+mj-lt"/>
                <a:ea typeface="+mn-ea"/>
              </a:rPr>
              <a:t>2019</a:t>
            </a:r>
            <a:r>
              <a:rPr kumimoji="1" lang="ja-JP" altLang="en-US" sz="2400" b="1" dirty="0">
                <a:latin typeface="+mj-lt"/>
                <a:ea typeface="+mn-ea"/>
              </a:rPr>
              <a:t>年以降、日本以外でも </a:t>
            </a:r>
            <a:r>
              <a:rPr kumimoji="1" lang="en-US" altLang="ja-JP" sz="2400" b="1" dirty="0">
                <a:latin typeface="+mj-lt"/>
                <a:ea typeface="+mn-ea"/>
              </a:rPr>
              <a:t>Regional Work Group </a:t>
            </a:r>
            <a:r>
              <a:rPr kumimoji="1" lang="ja-JP" altLang="en-US" sz="2400" b="1" dirty="0">
                <a:latin typeface="+mj-lt"/>
                <a:ea typeface="+mn-ea"/>
              </a:rPr>
              <a:t>が発足</a:t>
            </a:r>
            <a:endParaRPr kumimoji="1" lang="en-US" altLang="ja-JP" sz="2400" b="1" dirty="0">
              <a:latin typeface="+mj-lt"/>
              <a:ea typeface="+mn-ea"/>
            </a:endParaRPr>
          </a:p>
          <a:p>
            <a:r>
              <a:rPr lang="ja-JP" altLang="en-US" sz="2400" b="1" dirty="0">
                <a:latin typeface="+mj-lt"/>
                <a:ea typeface="+mn-ea"/>
              </a:rPr>
              <a:t>相互交流でグローバルに仲間づくりを展開</a:t>
            </a:r>
            <a:endParaRPr kumimoji="1" lang="ja-JP" altLang="en-US" sz="2400" b="1" dirty="0">
              <a:latin typeface="+mj-lt"/>
              <a:ea typeface="+mn-ea"/>
            </a:endParaRPr>
          </a:p>
        </p:txBody>
      </p:sp>
      <p:sp>
        <p:nvSpPr>
          <p:cNvPr id="8" name="正方形/長方形 7">
            <a:extLst>
              <a:ext uri="{FF2B5EF4-FFF2-40B4-BE49-F238E27FC236}">
                <a16:creationId xmlns:a16="http://schemas.microsoft.com/office/drawing/2014/main" id="{95DDC672-9474-44A6-AA64-C95A12B33797}"/>
              </a:ext>
            </a:extLst>
          </p:cNvPr>
          <p:cNvSpPr/>
          <p:nvPr/>
        </p:nvSpPr>
        <p:spPr>
          <a:xfrm>
            <a:off x="1651000" y="2601260"/>
            <a:ext cx="6096000" cy="2677656"/>
          </a:xfrm>
          <a:prstGeom prst="rect">
            <a:avLst/>
          </a:prstGeom>
        </p:spPr>
        <p:txBody>
          <a:bodyPr>
            <a:spAutoFit/>
          </a:bodyPr>
          <a:lstStyle/>
          <a:p>
            <a:pPr marL="285750" indent="-285750">
              <a:buFont typeface="Arial" panose="020B0604020202020204" pitchFamily="34" charset="0"/>
              <a:buChar char="•"/>
            </a:pPr>
            <a:r>
              <a:rPr lang="ja-JP" altLang="en-US" sz="2400" dirty="0"/>
              <a:t>Taiwan WG</a:t>
            </a:r>
          </a:p>
          <a:p>
            <a:pPr marL="285750" indent="-285750">
              <a:buFont typeface="Arial" panose="020B0604020202020204" pitchFamily="34" charset="0"/>
              <a:buChar char="•"/>
            </a:pPr>
            <a:r>
              <a:rPr lang="ja-JP" altLang="en-US" sz="2400" dirty="0"/>
              <a:t>UK WG</a:t>
            </a:r>
          </a:p>
          <a:p>
            <a:pPr marL="285750" indent="-285750">
              <a:buFont typeface="Arial" panose="020B0604020202020204" pitchFamily="34" charset="0"/>
              <a:buChar char="•"/>
            </a:pPr>
            <a:r>
              <a:rPr lang="ja-JP" altLang="en-US" sz="2400" dirty="0"/>
              <a:t>Germany WG</a:t>
            </a:r>
          </a:p>
          <a:p>
            <a:pPr marL="285750" indent="-285750">
              <a:buFont typeface="Arial" panose="020B0604020202020204" pitchFamily="34" charset="0"/>
              <a:buChar char="•"/>
            </a:pPr>
            <a:r>
              <a:rPr lang="ja-JP" altLang="en-US" sz="2400" dirty="0"/>
              <a:t>Korea WG</a:t>
            </a:r>
          </a:p>
          <a:p>
            <a:pPr marL="285750" indent="-285750">
              <a:buFont typeface="Arial" panose="020B0604020202020204" pitchFamily="34" charset="0"/>
              <a:buChar char="•"/>
            </a:pPr>
            <a:r>
              <a:rPr lang="ja-JP" altLang="en-US" sz="2400" dirty="0"/>
              <a:t>Japan WG</a:t>
            </a:r>
          </a:p>
          <a:p>
            <a:pPr marL="285750" indent="-285750">
              <a:buFont typeface="Arial" panose="020B0604020202020204" pitchFamily="34" charset="0"/>
              <a:buChar char="•"/>
            </a:pPr>
            <a:r>
              <a:rPr lang="ja-JP" altLang="en-US" sz="2400" dirty="0"/>
              <a:t>China WG</a:t>
            </a:r>
          </a:p>
          <a:p>
            <a:pPr marL="285750" indent="-285750">
              <a:buFont typeface="Arial" panose="020B0604020202020204" pitchFamily="34" charset="0"/>
              <a:buChar char="•"/>
            </a:pPr>
            <a:r>
              <a:rPr lang="ja-JP" altLang="en-US" sz="2400" dirty="0"/>
              <a:t>India WG</a:t>
            </a:r>
          </a:p>
        </p:txBody>
      </p:sp>
      <p:sp>
        <p:nvSpPr>
          <p:cNvPr id="3" name="フッター プレースホルダー 2">
            <a:extLst>
              <a:ext uri="{FF2B5EF4-FFF2-40B4-BE49-F238E27FC236}">
                <a16:creationId xmlns:a16="http://schemas.microsoft.com/office/drawing/2014/main" id="{65555837-40F1-49DE-BF89-3779664A31FC}"/>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7" name="スライド番号プレースホルダー 6">
            <a:extLst>
              <a:ext uri="{FF2B5EF4-FFF2-40B4-BE49-F238E27FC236}">
                <a16:creationId xmlns:a16="http://schemas.microsoft.com/office/drawing/2014/main" id="{8374DB09-BB03-7C62-C2D7-4ADE1C3CA6BA}"/>
              </a:ext>
            </a:extLst>
          </p:cNvPr>
          <p:cNvSpPr>
            <a:spLocks noGrp="1"/>
          </p:cNvSpPr>
          <p:nvPr>
            <p:ph type="sldNum" sz="quarter" idx="4"/>
          </p:nvPr>
        </p:nvSpPr>
        <p:spPr/>
        <p:txBody>
          <a:bodyPr/>
          <a:lstStyle/>
          <a:p>
            <a:fld id="{9E677C9D-2908-4B51-B245-D0108F3FAF17}" type="slidenum">
              <a:rPr lang="ja-JP" altLang="en-US" smtClean="0"/>
              <a:pPr/>
              <a:t>25</a:t>
            </a:fld>
            <a:endParaRPr lang="ja-JP" altLang="en-US" dirty="0"/>
          </a:p>
        </p:txBody>
      </p:sp>
    </p:spTree>
    <p:extLst>
      <p:ext uri="{BB962C8B-B14F-4D97-AF65-F5344CB8AC3E}">
        <p14:creationId xmlns:p14="http://schemas.microsoft.com/office/powerpoint/2010/main" val="2284209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ja-JP" altLang="en-US" b="1" dirty="0">
                <a:latin typeface="+mj-lt"/>
                <a:ea typeface="游ゴシック" panose="020B0400000000000000" pitchFamily="50" charset="-128"/>
              </a:rPr>
              <a:t>サブグループ</a:t>
            </a:r>
            <a:r>
              <a:rPr kumimoji="1" lang="en-US" altLang="ja-JP" b="1" dirty="0">
                <a:latin typeface="+mj-lt"/>
                <a:ea typeface="游ゴシック" panose="020B0400000000000000" pitchFamily="50" charset="-128"/>
              </a:rPr>
              <a:t>(SG)</a:t>
            </a:r>
            <a:endParaRPr kumimoji="1"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187860"/>
            <a:ext cx="10849410" cy="517320"/>
          </a:xfrm>
        </p:spPr>
        <p:txBody>
          <a:bodyPr/>
          <a:lstStyle/>
          <a:p>
            <a:pPr marL="0" indent="0">
              <a:buNone/>
            </a:pPr>
            <a:r>
              <a:rPr lang="ja-JP" altLang="en-US" sz="2400" b="1" dirty="0">
                <a:latin typeface="+mn-lt"/>
                <a:ea typeface="+mj-ea"/>
              </a:rPr>
              <a:t>オープンに課題を共有し、解決を図る </a:t>
            </a:r>
            <a:r>
              <a:rPr lang="en-US" altLang="ja-JP" sz="2000" b="1" dirty="0">
                <a:latin typeface="+mn-lt"/>
                <a:ea typeface="+mj-ea"/>
              </a:rPr>
              <a:t>(Chatham House Rule</a:t>
            </a:r>
            <a:r>
              <a:rPr lang="ja-JP" altLang="en-US" sz="2000" b="1" dirty="0">
                <a:latin typeface="+mn-lt"/>
                <a:ea typeface="+mj-ea"/>
              </a:rPr>
              <a:t> を適用する場合アリ</a:t>
            </a:r>
            <a:r>
              <a:rPr lang="en-US" altLang="ja-JP" sz="2000" b="1" dirty="0">
                <a:latin typeface="+mn-lt"/>
                <a:ea typeface="+mj-ea"/>
              </a:rPr>
              <a:t>)</a:t>
            </a:r>
            <a:endParaRPr kumimoji="1" lang="ja-JP" altLang="en-US" sz="2400" b="1" dirty="0">
              <a:latin typeface="+mn-lt"/>
              <a:ea typeface="+mj-ea"/>
            </a:endParaRPr>
          </a:p>
        </p:txBody>
      </p:sp>
      <p:graphicFrame>
        <p:nvGraphicFramePr>
          <p:cNvPr id="10" name="表 7">
            <a:extLst>
              <a:ext uri="{FF2B5EF4-FFF2-40B4-BE49-F238E27FC236}">
                <a16:creationId xmlns:a16="http://schemas.microsoft.com/office/drawing/2014/main" id="{47057EA0-21E3-4395-AD8A-70D94FC4D528}"/>
              </a:ext>
            </a:extLst>
          </p:cNvPr>
          <p:cNvGraphicFramePr>
            <a:graphicFrameLocks noGrp="1"/>
          </p:cNvGraphicFramePr>
          <p:nvPr>
            <p:extLst>
              <p:ext uri="{D42A27DB-BD31-4B8C-83A1-F6EECF244321}">
                <p14:modId xmlns:p14="http://schemas.microsoft.com/office/powerpoint/2010/main" val="3127666038"/>
              </p:ext>
            </p:extLst>
          </p:nvPr>
        </p:nvGraphicFramePr>
        <p:xfrm>
          <a:off x="889200" y="1627317"/>
          <a:ext cx="11219610" cy="4778616"/>
        </p:xfrm>
        <a:graphic>
          <a:graphicData uri="http://schemas.openxmlformats.org/drawingml/2006/table">
            <a:tbl>
              <a:tblPr firstRow="1" bandRow="1">
                <a:tableStyleId>{2D5ABB26-0587-4C30-8999-92F81FD0307C}</a:tableStyleId>
              </a:tblPr>
              <a:tblGrid>
                <a:gridCol w="3191196">
                  <a:extLst>
                    <a:ext uri="{9D8B030D-6E8A-4147-A177-3AD203B41FA5}">
                      <a16:colId xmlns:a16="http://schemas.microsoft.com/office/drawing/2014/main" val="3035973476"/>
                    </a:ext>
                  </a:extLst>
                </a:gridCol>
                <a:gridCol w="8028414">
                  <a:extLst>
                    <a:ext uri="{9D8B030D-6E8A-4147-A177-3AD203B41FA5}">
                      <a16:colId xmlns:a16="http://schemas.microsoft.com/office/drawing/2014/main" val="2128274504"/>
                    </a:ext>
                  </a:extLst>
                </a:gridCol>
              </a:tblGrid>
              <a:tr h="371262">
                <a:tc>
                  <a:txBody>
                    <a:bodyPr/>
                    <a:lstStyle/>
                    <a:p>
                      <a:r>
                        <a:rPr kumimoji="1" lang="ja-JP" altLang="en-US" sz="2000" b="1" dirty="0">
                          <a:solidFill>
                            <a:schemeClr val="bg1"/>
                          </a:solidFill>
                        </a:rPr>
                        <a:t>サブグループ</a:t>
                      </a:r>
                    </a:p>
                  </a:txBody>
                  <a:tcPr anchor="ctr">
                    <a:lnB w="12700" cap="flat" cmpd="sng" algn="ctr">
                      <a:noFill/>
                      <a:prstDash val="solid"/>
                      <a:round/>
                      <a:headEnd type="none" w="med" len="med"/>
                      <a:tailEnd type="none" w="med" len="med"/>
                    </a:lnB>
                    <a:solidFill>
                      <a:srgbClr val="5B9BD5"/>
                    </a:solidFill>
                  </a:tcPr>
                </a:tc>
                <a:tc>
                  <a:txBody>
                    <a:bodyPr/>
                    <a:lstStyle/>
                    <a:p>
                      <a:r>
                        <a:rPr kumimoji="1" lang="ja-JP" altLang="en-US" sz="2000" b="1" dirty="0">
                          <a:solidFill>
                            <a:schemeClr val="bg1"/>
                          </a:solidFill>
                        </a:rPr>
                        <a:t>主な取り組み</a:t>
                      </a:r>
                    </a:p>
                  </a:txBody>
                  <a:tcPr anchor="ctr">
                    <a:lnB w="12700" cap="flat" cmpd="sng" algn="ctr">
                      <a:noFill/>
                      <a:prstDash val="solid"/>
                      <a:round/>
                      <a:headEnd type="none" w="med" len="med"/>
                      <a:tailEnd type="none" w="med" len="med"/>
                    </a:lnB>
                    <a:solidFill>
                      <a:srgbClr val="5B9BD5"/>
                    </a:solidFill>
                  </a:tcPr>
                </a:tc>
                <a:extLst>
                  <a:ext uri="{0D108BD9-81ED-4DB2-BD59-A6C34878D82A}">
                    <a16:rowId xmlns:a16="http://schemas.microsoft.com/office/drawing/2014/main" val="1903522192"/>
                  </a:ext>
                </a:extLst>
              </a:tr>
              <a:tr h="385248">
                <a:tc>
                  <a:txBody>
                    <a:bodyPr/>
                    <a:lstStyle/>
                    <a:p>
                      <a:r>
                        <a:rPr kumimoji="1" lang="en-US" altLang="ja-JP" sz="1400" b="1" dirty="0"/>
                        <a:t>Planning</a:t>
                      </a:r>
                      <a:endParaRPr kumimoji="1" lang="ja-JP" altLang="en-US" sz="1400" b="1" dirty="0">
                        <a:latin typeface="+mn-lt"/>
                      </a:endParaRPr>
                    </a:p>
                  </a:txBody>
                  <a:tcPr anchor="ctr">
                    <a:lnT w="12700" cap="flat" cmpd="sng" algn="ctr">
                      <a:noFill/>
                      <a:prstDash val="solid"/>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en-US" altLang="ja-JP" sz="1200" b="0" dirty="0"/>
                        <a:t>Japan WG</a:t>
                      </a:r>
                      <a:r>
                        <a:rPr kumimoji="1" lang="ja-JP" altLang="en-US" sz="1200" b="0" dirty="0"/>
                        <a:t>全体の活動プランの議論と、全体会合の準備を検討</a:t>
                      </a:r>
                      <a:endParaRPr kumimoji="1" lang="ja-JP" altLang="en-US" sz="1200" b="0" dirty="0">
                        <a:latin typeface="+mn-lt"/>
                      </a:endParaRPr>
                    </a:p>
                  </a:txBody>
                  <a:tcPr anchor="ctr">
                    <a:lnT w="12700" cap="flat" cmpd="sng" algn="ctr">
                      <a:noFill/>
                      <a:prstDash val="solid"/>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262074657"/>
                  </a:ext>
                </a:extLst>
              </a:tr>
              <a:tr h="385248">
                <a:tc>
                  <a:txBody>
                    <a:bodyPr/>
                    <a:lstStyle/>
                    <a:p>
                      <a:r>
                        <a:rPr kumimoji="1" lang="en-US" altLang="ja-JP" sz="1400" b="1" dirty="0"/>
                        <a:t>FAQ</a:t>
                      </a:r>
                      <a:endParaRPr kumimoji="1" lang="ja-JP" altLang="en-US" sz="14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ja-JP" altLang="en-US" sz="1200" b="0" dirty="0"/>
                        <a:t>著作権や</a:t>
                      </a:r>
                      <a:r>
                        <a:rPr kumimoji="1" lang="en-US" altLang="ja-JP" sz="1200" b="0" dirty="0"/>
                        <a:t>OSS</a:t>
                      </a:r>
                      <a:r>
                        <a:rPr kumimoji="1" lang="ja-JP" altLang="en-US" sz="1200" b="0" dirty="0"/>
                        <a:t>ライセンスについて主に初心者向けに、</a:t>
                      </a:r>
                      <a:r>
                        <a:rPr kumimoji="1" lang="en-US" altLang="ja-JP" sz="1200" b="0" dirty="0"/>
                        <a:t>OSS</a:t>
                      </a:r>
                      <a:r>
                        <a:rPr kumimoji="1" lang="ja-JP" altLang="en-US" sz="1200" b="0" dirty="0"/>
                        <a:t>ライセンスに関する</a:t>
                      </a:r>
                      <a:r>
                        <a:rPr kumimoji="1" lang="en-US" altLang="ja-JP" sz="1200" b="0" dirty="0"/>
                        <a:t>FAQ</a:t>
                      </a:r>
                      <a:r>
                        <a:rPr kumimoji="1" lang="ja-JP" altLang="en-US" sz="1200" b="0" dirty="0"/>
                        <a:t>を作成し公開</a:t>
                      </a:r>
                      <a:endParaRPr kumimoji="1" lang="ja-JP" altLang="en-US" sz="12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092766118"/>
                  </a:ext>
                </a:extLst>
              </a:tr>
              <a:tr h="485496">
                <a:tc>
                  <a:txBody>
                    <a:bodyPr/>
                    <a:lstStyle/>
                    <a:p>
                      <a:r>
                        <a:rPr kumimoji="1" lang="ja-JP" altLang="en-US" sz="1400" b="1" dirty="0"/>
                        <a:t>サプライチェーンリーフレット</a:t>
                      </a:r>
                      <a:endParaRPr kumimoji="1" lang="en-US" altLang="ja-JP" sz="1400" b="1" dirty="0"/>
                    </a:p>
                    <a:p>
                      <a:r>
                        <a:rPr kumimoji="1" lang="ja-JP" altLang="en-US" sz="1400" b="1" dirty="0"/>
                        <a:t> </a:t>
                      </a:r>
                      <a:r>
                        <a:rPr kumimoji="1" lang="en-US" altLang="ja-JP" sz="1400" b="1" dirty="0"/>
                        <a:t>(Leaflet)</a:t>
                      </a:r>
                      <a:endParaRPr kumimoji="1" lang="ja-JP" altLang="en-US" sz="14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ja-JP" altLang="en-US" sz="1200" b="0" dirty="0"/>
                        <a:t>「オープンソースソフトウェアライセンス遵守に関する一般公衆ガイド」を作成、公開した</a:t>
                      </a:r>
                      <a:endParaRPr kumimoji="1" lang="ja-JP" altLang="en-US" sz="12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466994459"/>
                  </a:ext>
                </a:extLst>
              </a:tr>
              <a:tr h="485496">
                <a:tc>
                  <a:txBody>
                    <a:bodyPr/>
                    <a:lstStyle/>
                    <a:p>
                      <a:r>
                        <a:rPr kumimoji="1" lang="ja-JP" altLang="en-US" sz="1400" b="1" dirty="0"/>
                        <a:t>教育資料 </a:t>
                      </a:r>
                      <a:endParaRPr kumimoji="1" lang="en-US" altLang="ja-JP" sz="1400" b="1" dirty="0"/>
                    </a:p>
                    <a:p>
                      <a:r>
                        <a:rPr kumimoji="1" lang="en-US" altLang="ja-JP" sz="1400" b="1" dirty="0"/>
                        <a:t>(Education)</a:t>
                      </a:r>
                      <a:endParaRPr kumimoji="1" lang="en-US" altLang="ja-JP" sz="14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ja-JP" altLang="en-US" sz="1200" b="0" dirty="0"/>
                        <a:t>ソフトウェア開発者向け教育資料</a:t>
                      </a:r>
                      <a:r>
                        <a:rPr kumimoji="1" lang="en-US" altLang="ja-JP" sz="1200" b="0" dirty="0"/>
                        <a:t>(</a:t>
                      </a:r>
                      <a:r>
                        <a:rPr kumimoji="1" lang="ja-JP" altLang="en-US" sz="1200" b="0" dirty="0"/>
                        <a:t>コンプライアンスプログラム・バージョン</a:t>
                      </a:r>
                      <a:r>
                        <a:rPr kumimoji="1" lang="en-US" altLang="ja-JP" sz="1200" b="0" dirty="0"/>
                        <a:t>)</a:t>
                      </a:r>
                      <a:r>
                        <a:rPr kumimoji="1" lang="ja-JP" altLang="en-US" sz="1200" b="0" dirty="0"/>
                        <a:t>を作成した。</a:t>
                      </a:r>
                      <a:endParaRPr kumimoji="1" lang="en-US" altLang="ja-JP" sz="1200" b="0" dirty="0"/>
                    </a:p>
                    <a:p>
                      <a:r>
                        <a:rPr kumimoji="1" lang="ja-JP" altLang="en-US" sz="1200" b="0" dirty="0"/>
                        <a:t>今後、ソフトウェア開発ベンダー</a:t>
                      </a:r>
                      <a:r>
                        <a:rPr kumimoji="1" lang="en-US" altLang="ja-JP" sz="1200" b="0" dirty="0"/>
                        <a:t>(</a:t>
                      </a:r>
                      <a:r>
                        <a:rPr kumimoji="1" lang="en-US" altLang="ja-JP" sz="1200" b="0" dirty="0" err="1"/>
                        <a:t>ODM:Original</a:t>
                      </a:r>
                      <a:r>
                        <a:rPr kumimoji="1" lang="en-US" altLang="ja-JP" sz="1200" b="0" dirty="0"/>
                        <a:t> Design Manufacturing)</a:t>
                      </a:r>
                      <a:r>
                        <a:rPr kumimoji="1" lang="ja-JP" altLang="en-US" sz="1200" b="0" dirty="0"/>
                        <a:t>向けの教育資料を作成予定</a:t>
                      </a:r>
                      <a:endParaRPr kumimoji="1" lang="ja-JP" altLang="en-US" sz="12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494498816"/>
                  </a:ext>
                </a:extLst>
              </a:tr>
              <a:tr h="599731">
                <a:tc>
                  <a:txBody>
                    <a:bodyPr/>
                    <a:lstStyle/>
                    <a:p>
                      <a:r>
                        <a:rPr kumimoji="1" lang="en-US" altLang="ja-JP" sz="1400" b="1" dirty="0"/>
                        <a:t>SBOM</a:t>
                      </a:r>
                    </a:p>
                    <a:p>
                      <a:r>
                        <a:rPr kumimoji="1" lang="en-US" altLang="ja-JP" sz="1400" b="1" dirty="0"/>
                        <a:t>(</a:t>
                      </a:r>
                      <a:r>
                        <a:rPr kumimoji="1" lang="ja-JP" altLang="en-US" sz="1400" b="1" dirty="0"/>
                        <a:t>ライセンス情報</a:t>
                      </a:r>
                      <a:r>
                        <a:rPr kumimoji="1" lang="en-US" altLang="ja-JP" sz="1400" b="1" dirty="0"/>
                        <a:t>sg </a:t>
                      </a:r>
                      <a:r>
                        <a:rPr kumimoji="1" lang="ja-JP" altLang="en-US" sz="1400" b="1" dirty="0"/>
                        <a:t>から名称変更</a:t>
                      </a:r>
                      <a:r>
                        <a:rPr kumimoji="1" lang="en-US" altLang="ja-JP" sz="1400" b="1" dirty="0"/>
                        <a:t>)</a:t>
                      </a: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ja-JP" altLang="en-US" sz="1200" b="0" dirty="0"/>
                        <a:t>組織間のライセンス情報授受に関してのガイドラインや</a:t>
                      </a:r>
                      <a:r>
                        <a:rPr kumimoji="1" lang="en-US" altLang="ja-JP" sz="1200" b="0" dirty="0"/>
                        <a:t>SPDX Lite</a:t>
                      </a:r>
                      <a:r>
                        <a:rPr kumimoji="1" lang="ja-JP" altLang="en-US" sz="1200" b="0" dirty="0"/>
                        <a:t> 仕様の策定に貢献。現在は、</a:t>
                      </a:r>
                      <a:r>
                        <a:rPr kumimoji="1" lang="en-US" altLang="ja-JP" sz="1200" b="0" dirty="0"/>
                        <a:t>SBOM</a:t>
                      </a:r>
                      <a:r>
                        <a:rPr kumimoji="1" lang="ja-JP" altLang="en-US" sz="1200" b="0" dirty="0"/>
                        <a:t>など、組織間のライセンス情報・ソフトウェアパッケージ情報の授受に関するガイドラインや</a:t>
                      </a:r>
                      <a:r>
                        <a:rPr kumimoji="1" lang="en-US" altLang="ja-JP" sz="1200" b="0" dirty="0"/>
                        <a:t>SPDX</a:t>
                      </a:r>
                      <a:r>
                        <a:rPr kumimoji="1" lang="ja-JP" altLang="en-US" sz="1200" b="0" dirty="0"/>
                        <a:t>への仕様提案などを、動向を調査とあわせて実施</a:t>
                      </a:r>
                      <a:endParaRPr kumimoji="1" lang="ja-JP" altLang="en-US" sz="12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310194859"/>
                  </a:ext>
                </a:extLst>
              </a:tr>
              <a:tr h="485496">
                <a:tc>
                  <a:txBody>
                    <a:bodyPr/>
                    <a:lstStyle/>
                    <a:p>
                      <a:r>
                        <a:rPr kumimoji="1" lang="ja-JP" altLang="en-US" sz="1400" b="1" dirty="0"/>
                        <a:t>プロモーション </a:t>
                      </a:r>
                      <a:endParaRPr kumimoji="1" lang="en-US" altLang="ja-JP" sz="1400" b="1" dirty="0"/>
                    </a:p>
                    <a:p>
                      <a:r>
                        <a:rPr kumimoji="1" lang="en-US" altLang="ja-JP" sz="1400" b="1" dirty="0"/>
                        <a:t>(Promotion)</a:t>
                      </a:r>
                      <a:endParaRPr kumimoji="1" lang="ja-JP" altLang="en-US" sz="14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en-US" altLang="ja-JP" sz="1200" b="0" dirty="0"/>
                        <a:t>OSS</a:t>
                      </a:r>
                      <a:r>
                        <a:rPr kumimoji="1" lang="ja-JP" altLang="en-US" sz="1200" b="0" dirty="0"/>
                        <a:t>コンプライアンスや</a:t>
                      </a:r>
                      <a:r>
                        <a:rPr kumimoji="1" lang="en-US" altLang="ja-JP" sz="1200" b="0" dirty="0"/>
                        <a:t>OSS</a:t>
                      </a:r>
                      <a:r>
                        <a:rPr kumimoji="1" lang="ja-JP" altLang="en-US" sz="1200" b="0" dirty="0"/>
                        <a:t>そのものの重要性の認知を拡大するための資料の作成やメディア・政府・産業界・学術界などと連携した啓発活動など</a:t>
                      </a:r>
                      <a:endParaRPr kumimoji="1" lang="ja-JP" altLang="en-US" sz="12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085077434"/>
                  </a:ext>
                </a:extLst>
              </a:tr>
              <a:tr h="799663">
                <a:tc>
                  <a:txBody>
                    <a:bodyPr/>
                    <a:lstStyle/>
                    <a:p>
                      <a:r>
                        <a:rPr kumimoji="1" lang="en-US" altLang="ja-JP" sz="1400" b="1" dirty="0"/>
                        <a:t>Automation</a:t>
                      </a:r>
                    </a:p>
                    <a:p>
                      <a:r>
                        <a:rPr kumimoji="1" lang="en-US" altLang="ja-JP" sz="1400" b="1" dirty="0"/>
                        <a:t>(Tooling sg </a:t>
                      </a:r>
                      <a:r>
                        <a:rPr kumimoji="1" lang="ja-JP" altLang="en-US" sz="1400" b="1" dirty="0"/>
                        <a:t>から名称変更</a:t>
                      </a:r>
                      <a:r>
                        <a:rPr kumimoji="1" lang="en-US" altLang="ja-JP" sz="1400" b="1" dirty="0"/>
                        <a:t>)</a:t>
                      </a:r>
                      <a:endParaRPr kumimoji="1" lang="ja-JP" altLang="en-US" sz="14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ja-JP" altLang="en-US" sz="1200" b="0" dirty="0"/>
                        <a:t>管理運用のための</a:t>
                      </a:r>
                      <a:r>
                        <a:rPr kumimoji="1" lang="en-US" altLang="ja-JP" sz="1200" b="0" dirty="0"/>
                        <a:t>OSS</a:t>
                      </a:r>
                      <a:r>
                        <a:rPr kumimoji="1" lang="ja-JP" altLang="en-US" sz="1200" b="0" dirty="0"/>
                        <a:t>を利用して、 </a:t>
                      </a:r>
                      <a:r>
                        <a:rPr kumimoji="1" lang="en-US" altLang="ja-JP" sz="1200" b="0" dirty="0"/>
                        <a:t>Open Source Compliance </a:t>
                      </a:r>
                      <a:r>
                        <a:rPr kumimoji="1" lang="ja-JP" altLang="en-US" sz="1200" b="0" dirty="0"/>
                        <a:t>において以下の項目の実現を目指す</a:t>
                      </a:r>
                      <a:endParaRPr kumimoji="1" lang="en-US" altLang="ja-JP" sz="1200" b="0" dirty="0"/>
                    </a:p>
                    <a:p>
                      <a:pPr marL="171450" indent="-171450">
                        <a:buFont typeface="Arial" panose="020B0604020202020204" pitchFamily="34" charset="0"/>
                        <a:buChar char="•"/>
                      </a:pPr>
                      <a:r>
                        <a:rPr kumimoji="1" lang="ja-JP" altLang="en-US" sz="1200" b="0" dirty="0"/>
                        <a:t>組織に応じたワークフローの構築</a:t>
                      </a:r>
                      <a:endParaRPr kumimoji="1" lang="en-US" altLang="ja-JP" sz="1200" b="0" dirty="0"/>
                    </a:p>
                    <a:p>
                      <a:pPr marL="171450" indent="-171450">
                        <a:buFont typeface="Arial" panose="020B0604020202020204" pitchFamily="34" charset="0"/>
                        <a:buChar char="•"/>
                      </a:pPr>
                      <a:r>
                        <a:rPr kumimoji="1" lang="ja-JP" altLang="en-US" sz="1200" b="0" dirty="0"/>
                        <a:t>省力化 </a:t>
                      </a:r>
                      <a:r>
                        <a:rPr kumimoji="1" lang="en-US" altLang="ja-JP" sz="1200" b="0" dirty="0"/>
                        <a:t>(</a:t>
                      </a:r>
                      <a:r>
                        <a:rPr kumimoji="1" lang="ja-JP" altLang="en-US" sz="1200" b="0" dirty="0"/>
                        <a:t>オートメーション</a:t>
                      </a:r>
                      <a:r>
                        <a:rPr kumimoji="1" lang="en-US" altLang="ja-JP" sz="1200" b="0" dirty="0"/>
                        <a:t>)</a:t>
                      </a:r>
                    </a:p>
                    <a:p>
                      <a:pPr marL="171450" indent="-171450">
                        <a:buFont typeface="Arial" panose="020B0604020202020204" pitchFamily="34" charset="0"/>
                        <a:buChar char="•"/>
                      </a:pPr>
                      <a:r>
                        <a:rPr kumimoji="1" lang="ja-JP" altLang="en-US" sz="1200" b="0" dirty="0"/>
                        <a:t>質の向上</a:t>
                      </a:r>
                      <a:endParaRPr kumimoji="1" lang="ja-JP" altLang="en-US" sz="12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250241857"/>
                  </a:ext>
                </a:extLst>
              </a:tr>
              <a:tr h="442369">
                <a:tc>
                  <a:txBody>
                    <a:bodyPr/>
                    <a:lstStyle/>
                    <a:p>
                      <a:r>
                        <a:rPr kumimoji="1" lang="en-US" altLang="ja-JP" sz="1400" b="1" dirty="0">
                          <a:latin typeface="+mn-lt"/>
                        </a:rPr>
                        <a:t>OSPO</a:t>
                      </a:r>
                      <a:endParaRPr kumimoji="1" lang="ja-JP" altLang="en-US" sz="1400" b="1" dirty="0">
                        <a:latin typeface="+mn-lt"/>
                      </a:endParaRPr>
                    </a:p>
                  </a:txBody>
                  <a:tcPr anchor="ctr">
                    <a:lnT w="12700" cap="flat" cmpd="sng" algn="ctr">
                      <a:solidFill>
                        <a:schemeClr val="tx1"/>
                      </a:solidFill>
                      <a:prstDash val="sysDot"/>
                      <a:round/>
                      <a:headEnd type="none" w="med" len="med"/>
                      <a:tailEnd type="none" w="med" len="med"/>
                    </a:lnT>
                  </a:tcPr>
                </a:tc>
                <a:tc>
                  <a:txBody>
                    <a:bodyPr/>
                    <a:lstStyle/>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en-US" altLang="ja-JP" sz="1200" b="0" dirty="0">
                          <a:latin typeface="+mn-lt"/>
                        </a:rPr>
                        <a:t>OSS</a:t>
                      </a:r>
                      <a:r>
                        <a:rPr kumimoji="1" lang="ja-JP" altLang="en-US" sz="1200" b="0" dirty="0">
                          <a:latin typeface="+mn-lt"/>
                        </a:rPr>
                        <a:t>推進に必要となる役割の明確化と実践方法の提案を検討</a:t>
                      </a:r>
                      <a:r>
                        <a:rPr kumimoji="1" lang="en-US" altLang="ja-JP" sz="1200" b="0" dirty="0">
                          <a:latin typeface="+mn-lt"/>
                        </a:rPr>
                        <a:t>/TODO Group</a:t>
                      </a:r>
                      <a:r>
                        <a:rPr kumimoji="1" lang="ja-JP" altLang="en-US" sz="1200" b="0" dirty="0">
                          <a:latin typeface="+mn-lt"/>
                        </a:rPr>
                        <a:t>と</a:t>
                      </a:r>
                      <a:r>
                        <a:rPr kumimoji="1" lang="en-US" altLang="ja-JP" sz="1200" b="0" dirty="0">
                          <a:latin typeface="+mn-lt"/>
                        </a:rPr>
                        <a:t>Japan OSPO Local Meetup</a:t>
                      </a:r>
                      <a:r>
                        <a:rPr kumimoji="1" lang="ja-JP" altLang="en-US" sz="1200" b="0" dirty="0">
                          <a:latin typeface="+mn-lt"/>
                        </a:rPr>
                        <a:t>として共催</a:t>
                      </a:r>
                    </a:p>
                    <a:p>
                      <a:pPr marL="171450" indent="-171450">
                        <a:buFont typeface="Arial" panose="020B0604020202020204" pitchFamily="34" charset="0"/>
                        <a:buChar char="•"/>
                      </a:pPr>
                      <a:r>
                        <a:rPr kumimoji="1" lang="en-US" altLang="ja-JP" sz="1050" kern="1200" dirty="0">
                          <a:solidFill>
                            <a:schemeClr val="tx1"/>
                          </a:solidFill>
                          <a:latin typeface="+mj-ea"/>
                          <a:ea typeface="+mn-ea"/>
                          <a:cs typeface="+mn-cs"/>
                        </a:rPr>
                        <a:t>OSS</a:t>
                      </a:r>
                      <a:r>
                        <a:rPr kumimoji="1" lang="ja-JP" altLang="en-US" sz="1050" kern="1200" dirty="0">
                          <a:solidFill>
                            <a:schemeClr val="tx1"/>
                          </a:solidFill>
                          <a:latin typeface="+mj-ea"/>
                          <a:ea typeface="+mn-ea"/>
                          <a:cs typeface="+mn-cs"/>
                        </a:rPr>
                        <a:t> </a:t>
                      </a:r>
                      <a:r>
                        <a:rPr kumimoji="1" lang="en-US" altLang="ja-JP" sz="1050" kern="1200" dirty="0">
                          <a:solidFill>
                            <a:schemeClr val="tx1"/>
                          </a:solidFill>
                          <a:latin typeface="+mj-ea"/>
                          <a:ea typeface="+mn-ea"/>
                          <a:cs typeface="+mn-cs"/>
                        </a:rPr>
                        <a:t>Strategy &amp; Hosting</a:t>
                      </a:r>
                      <a:r>
                        <a:rPr kumimoji="1" lang="ja-JP" altLang="en-US" sz="1050" kern="1200" dirty="0">
                          <a:solidFill>
                            <a:schemeClr val="tx1"/>
                          </a:solidFill>
                          <a:latin typeface="+mj-ea"/>
                          <a:ea typeface="+mn-ea"/>
                          <a:cs typeface="+mn-cs"/>
                        </a:rPr>
                        <a:t>議論</a:t>
                      </a:r>
                      <a:endParaRPr kumimoji="1" lang="en-US" altLang="ja-JP" sz="1050" kern="1200" dirty="0">
                        <a:solidFill>
                          <a:schemeClr val="tx1"/>
                        </a:solidFill>
                        <a:latin typeface="+mj-ea"/>
                        <a:ea typeface="+mn-ea"/>
                        <a:cs typeface="+mn-cs"/>
                      </a:endParaRPr>
                    </a:p>
                    <a:p>
                      <a:pPr marL="171450" indent="-171450">
                        <a:buFont typeface="Arial" panose="020B0604020202020204" pitchFamily="34" charset="0"/>
                        <a:buChar char="•"/>
                      </a:pPr>
                      <a:r>
                        <a:rPr kumimoji="1" lang="en-US" altLang="ja-JP" sz="1050" b="0" kern="1200" dirty="0">
                          <a:solidFill>
                            <a:schemeClr val="tx1"/>
                          </a:solidFill>
                          <a:latin typeface="+mj-ea"/>
                          <a:ea typeface="+mn-ea"/>
                          <a:cs typeface="+mn-cs"/>
                        </a:rPr>
                        <a:t>OSPO FAQ</a:t>
                      </a:r>
                      <a:r>
                        <a:rPr kumimoji="1" lang="ja-JP" altLang="en-US" sz="1050" b="0" kern="1200" dirty="0">
                          <a:solidFill>
                            <a:schemeClr val="tx1"/>
                          </a:solidFill>
                          <a:latin typeface="+mj-ea"/>
                          <a:ea typeface="+mn-ea"/>
                          <a:cs typeface="+mn-cs"/>
                        </a:rPr>
                        <a:t>検討</a:t>
                      </a:r>
                      <a:endParaRPr kumimoji="1" lang="en-US" altLang="ja-JP" sz="1200" b="0" dirty="0">
                        <a:latin typeface="+mn-lt"/>
                      </a:endParaRPr>
                    </a:p>
                  </a:txBody>
                  <a:tcPr anchor="ctr">
                    <a:lnT w="12700" cap="flat" cmpd="sng" algn="ctr">
                      <a:solidFill>
                        <a:schemeClr val="tx1"/>
                      </a:solidFill>
                      <a:prstDash val="sysDot"/>
                      <a:round/>
                      <a:headEnd type="none" w="med" len="med"/>
                      <a:tailEnd type="none" w="med" len="med"/>
                    </a:lnT>
                  </a:tcPr>
                </a:tc>
                <a:extLst>
                  <a:ext uri="{0D108BD9-81ED-4DB2-BD59-A6C34878D82A}">
                    <a16:rowId xmlns:a16="http://schemas.microsoft.com/office/drawing/2014/main" val="2363131113"/>
                  </a:ext>
                </a:extLst>
              </a:tr>
            </a:tbl>
          </a:graphicData>
        </a:graphic>
      </p:graphicFrame>
      <p:sp>
        <p:nvSpPr>
          <p:cNvPr id="3" name="フッター プレースホルダー 2">
            <a:extLst>
              <a:ext uri="{FF2B5EF4-FFF2-40B4-BE49-F238E27FC236}">
                <a16:creationId xmlns:a16="http://schemas.microsoft.com/office/drawing/2014/main" id="{A09C803B-6113-4B8D-8650-A021E2A19F72}"/>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7" name="スライド番号プレースホルダー 6">
            <a:extLst>
              <a:ext uri="{FF2B5EF4-FFF2-40B4-BE49-F238E27FC236}">
                <a16:creationId xmlns:a16="http://schemas.microsoft.com/office/drawing/2014/main" id="{9411972D-D6E9-3BCD-95EE-03C67ABB953A}"/>
              </a:ext>
            </a:extLst>
          </p:cNvPr>
          <p:cNvSpPr>
            <a:spLocks noGrp="1"/>
          </p:cNvSpPr>
          <p:nvPr>
            <p:ph type="sldNum" sz="quarter" idx="4"/>
          </p:nvPr>
        </p:nvSpPr>
        <p:spPr/>
        <p:txBody>
          <a:bodyPr/>
          <a:lstStyle/>
          <a:p>
            <a:fld id="{9E677C9D-2908-4B51-B245-D0108F3FAF17}" type="slidenum">
              <a:rPr lang="ja-JP" altLang="en-US" smtClean="0"/>
              <a:pPr/>
              <a:t>26</a:t>
            </a:fld>
            <a:endParaRPr lang="ja-JP" altLang="en-US" dirty="0"/>
          </a:p>
        </p:txBody>
      </p:sp>
    </p:spTree>
    <p:extLst>
      <p:ext uri="{BB962C8B-B14F-4D97-AF65-F5344CB8AC3E}">
        <p14:creationId xmlns:p14="http://schemas.microsoft.com/office/powerpoint/2010/main" val="1009485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B9DD19-4EB6-A22C-4EC7-49E14B4A396F}"/>
              </a:ext>
            </a:extLst>
          </p:cNvPr>
          <p:cNvSpPr>
            <a:spLocks noGrp="1"/>
          </p:cNvSpPr>
          <p:nvPr>
            <p:ph type="title"/>
          </p:nvPr>
        </p:nvSpPr>
        <p:spPr/>
        <p:txBody>
          <a:bodyPr/>
          <a:lstStyle/>
          <a:p>
            <a:r>
              <a:rPr lang="ja-JP" altLang="en-US" dirty="0"/>
              <a:t>主な成果</a:t>
            </a:r>
            <a:endParaRPr kumimoji="1" lang="ja-JP" altLang="en-US" dirty="0"/>
          </a:p>
        </p:txBody>
      </p:sp>
      <p:sp>
        <p:nvSpPr>
          <p:cNvPr id="3" name="テキスト プレースホルダー 2">
            <a:extLst>
              <a:ext uri="{FF2B5EF4-FFF2-40B4-BE49-F238E27FC236}">
                <a16:creationId xmlns:a16="http://schemas.microsoft.com/office/drawing/2014/main" id="{BBE9C634-93F6-17EF-1B1B-A710FA670C50}"/>
              </a:ext>
            </a:extLst>
          </p:cNvPr>
          <p:cNvSpPr>
            <a:spLocks noGrp="1"/>
          </p:cNvSpPr>
          <p:nvPr>
            <p:ph type="body" sz="quarter" idx="12"/>
          </p:nvPr>
        </p:nvSpPr>
        <p:spPr/>
        <p:txBody>
          <a:bodyPr/>
          <a:lstStyle/>
          <a:p>
            <a:r>
              <a:rPr kumimoji="1" lang="en-US" altLang="ja-JP" sz="1400" dirty="0"/>
              <a:t>OpenChain</a:t>
            </a:r>
            <a:r>
              <a:rPr kumimoji="1" lang="ja-JP" altLang="en-US" sz="1400" dirty="0"/>
              <a:t>仕様</a:t>
            </a:r>
            <a:endParaRPr kumimoji="1" lang="en-US" altLang="ja-JP" sz="1400" dirty="0"/>
          </a:p>
          <a:p>
            <a:pPr lvl="1"/>
            <a:r>
              <a:rPr lang="ja-JP" altLang="en-US" sz="1200" dirty="0"/>
              <a:t>ビジネス視点でのフィードバック</a:t>
            </a:r>
            <a:endParaRPr lang="en-US" altLang="ja-JP" sz="1200" dirty="0"/>
          </a:p>
          <a:p>
            <a:pPr lvl="1"/>
            <a:r>
              <a:rPr kumimoji="1" lang="ja-JP" altLang="en-US" sz="1200" dirty="0"/>
              <a:t>日本語翻訳</a:t>
            </a:r>
            <a:endParaRPr kumimoji="1" lang="en-US" altLang="ja-JP" sz="1200" dirty="0"/>
          </a:p>
          <a:p>
            <a:r>
              <a:rPr kumimoji="1" lang="en-US" altLang="ja-JP" sz="1400" dirty="0"/>
              <a:t>FAQ</a:t>
            </a:r>
            <a:r>
              <a:rPr kumimoji="1" lang="ja-JP" altLang="en-US" sz="1400" dirty="0"/>
              <a:t> </a:t>
            </a:r>
            <a:endParaRPr kumimoji="1" lang="en-US" altLang="ja-JP" sz="1400" dirty="0"/>
          </a:p>
          <a:p>
            <a:pPr lvl="1"/>
            <a:r>
              <a:rPr lang="en-US" altLang="ja-JP" sz="1200" dirty="0"/>
              <a:t>OSS</a:t>
            </a:r>
            <a:r>
              <a:rPr lang="ja-JP" altLang="en-US" sz="1200" dirty="0"/>
              <a:t>ラインセス研究所と共同</a:t>
            </a:r>
            <a:endParaRPr lang="en-US" altLang="ja-JP" sz="1200" dirty="0"/>
          </a:p>
          <a:p>
            <a:pPr lvl="1"/>
            <a:r>
              <a:rPr kumimoji="1" lang="ja-JP" altLang="en-US" sz="1200" dirty="0"/>
              <a:t>日本語版・英語版を作成。ドイツ語版へ翻訳される。</a:t>
            </a:r>
            <a:endParaRPr kumimoji="1" lang="en-US" altLang="ja-JP" sz="1200" dirty="0"/>
          </a:p>
          <a:p>
            <a:r>
              <a:rPr lang="en-US" altLang="ja-JP" sz="1400" dirty="0"/>
              <a:t>Supplier Leaflet</a:t>
            </a:r>
            <a:endParaRPr kumimoji="1" lang="en-US" altLang="ja-JP" sz="1400" dirty="0"/>
          </a:p>
          <a:p>
            <a:pPr lvl="1"/>
            <a:r>
              <a:rPr kumimoji="1" lang="ja-JP" altLang="en-US" sz="1200" dirty="0"/>
              <a:t>日本語版、英語版を作成</a:t>
            </a:r>
            <a:endParaRPr kumimoji="1" lang="en-US" altLang="ja-JP" sz="1200" dirty="0"/>
          </a:p>
          <a:p>
            <a:pPr lvl="1"/>
            <a:r>
              <a:rPr kumimoji="1" lang="ja-JP" altLang="en-US" sz="1200" dirty="0"/>
              <a:t>中国語版（簡体字、繁体字）、韓国語版、ベトナム語版へ翻訳される</a:t>
            </a:r>
            <a:endParaRPr kumimoji="1" lang="en-US" altLang="ja-JP" sz="1200" dirty="0"/>
          </a:p>
          <a:p>
            <a:r>
              <a:rPr kumimoji="1" lang="en-US" altLang="ja-JP" sz="1400" dirty="0"/>
              <a:t>SPDX Lite</a:t>
            </a:r>
          </a:p>
          <a:p>
            <a:pPr lvl="1"/>
            <a:r>
              <a:rPr kumimoji="1" lang="en-US" altLang="ja-JP" sz="1400" dirty="0"/>
              <a:t>SPDX V2.2, 2.3</a:t>
            </a:r>
            <a:r>
              <a:rPr kumimoji="1" lang="ja-JP" altLang="en-US" sz="1400" dirty="0"/>
              <a:t>に採用</a:t>
            </a:r>
            <a:endParaRPr kumimoji="1" lang="en-US" altLang="ja-JP" sz="1400" dirty="0"/>
          </a:p>
          <a:p>
            <a:pPr lvl="1"/>
            <a:r>
              <a:rPr kumimoji="1" lang="en-US" altLang="ja-JP" sz="1400" dirty="0"/>
              <a:t>SPDX</a:t>
            </a:r>
            <a:r>
              <a:rPr kumimoji="1" lang="ja-JP" altLang="en-US" sz="1400" dirty="0"/>
              <a:t>へ提案</a:t>
            </a:r>
            <a:endParaRPr kumimoji="1" lang="en-US" altLang="ja-JP" sz="1400" dirty="0"/>
          </a:p>
          <a:p>
            <a:r>
              <a:rPr kumimoji="1" lang="ja-JP" altLang="en-US" sz="1400" dirty="0"/>
              <a:t>教育資料</a:t>
            </a:r>
            <a:endParaRPr kumimoji="1" lang="en-US" altLang="ja-JP" sz="1400" dirty="0"/>
          </a:p>
          <a:p>
            <a:pPr lvl="1"/>
            <a:r>
              <a:rPr lang="ja-JP" altLang="en-US" sz="1200" dirty="0"/>
              <a:t>サプライチェーンリスクマネージメント版</a:t>
            </a:r>
            <a:endParaRPr lang="en-US" altLang="ja-JP" sz="1200" dirty="0"/>
          </a:p>
          <a:p>
            <a:pPr lvl="1"/>
            <a:r>
              <a:rPr kumimoji="1" lang="ja-JP" altLang="en-US" sz="1200" dirty="0"/>
              <a:t>開発者向け版を作成中</a:t>
            </a:r>
            <a:endParaRPr kumimoji="1" lang="en-US" altLang="ja-JP" sz="1200" dirty="0"/>
          </a:p>
          <a:p>
            <a:r>
              <a:rPr kumimoji="1" lang="en-US" altLang="ja-JP" sz="1400" dirty="0"/>
              <a:t>OSPO Local Meetup</a:t>
            </a:r>
            <a:r>
              <a:rPr kumimoji="1" lang="ja-JP" altLang="en-US" sz="1400" dirty="0"/>
              <a:t>開催</a:t>
            </a:r>
            <a:endParaRPr kumimoji="1" lang="en-US" altLang="ja-JP" sz="1400" dirty="0"/>
          </a:p>
          <a:p>
            <a:pPr lvl="1"/>
            <a:r>
              <a:rPr kumimoji="1" lang="en-US" altLang="ja-JP" sz="1400" dirty="0" err="1"/>
              <a:t>ToDo</a:t>
            </a:r>
            <a:r>
              <a:rPr kumimoji="1" lang="ja-JP" altLang="en-US" sz="1400" dirty="0"/>
              <a:t> </a:t>
            </a:r>
            <a:r>
              <a:rPr kumimoji="1" lang="en-US" altLang="ja-JP" sz="1400" dirty="0"/>
              <a:t>Group</a:t>
            </a:r>
            <a:r>
              <a:rPr kumimoji="1" lang="ja-JP" altLang="en-US" sz="1400" dirty="0"/>
              <a:t>と共同開催</a:t>
            </a:r>
            <a:endParaRPr kumimoji="1" lang="en-US" altLang="ja-JP" sz="1400" dirty="0"/>
          </a:p>
          <a:p>
            <a:pPr marL="0" indent="0">
              <a:buNone/>
            </a:pPr>
            <a:r>
              <a:rPr kumimoji="1" lang="en-US" altLang="ja-JP" sz="1400" dirty="0"/>
              <a:t> </a:t>
            </a:r>
          </a:p>
          <a:p>
            <a:endParaRPr kumimoji="1" lang="ja-JP" altLang="en-US" sz="1400" dirty="0"/>
          </a:p>
        </p:txBody>
      </p:sp>
      <p:sp>
        <p:nvSpPr>
          <p:cNvPr id="5" name="フッター プレースホルダー 4">
            <a:extLst>
              <a:ext uri="{FF2B5EF4-FFF2-40B4-BE49-F238E27FC236}">
                <a16:creationId xmlns:a16="http://schemas.microsoft.com/office/drawing/2014/main" id="{2824D29C-3F57-F42A-B80F-5909761553BA}"/>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6" name="スライド番号プレースホルダー 5">
            <a:extLst>
              <a:ext uri="{FF2B5EF4-FFF2-40B4-BE49-F238E27FC236}">
                <a16:creationId xmlns:a16="http://schemas.microsoft.com/office/drawing/2014/main" id="{0663AADA-9891-461D-801D-B9409ED86E9B}"/>
              </a:ext>
            </a:extLst>
          </p:cNvPr>
          <p:cNvSpPr>
            <a:spLocks noGrp="1"/>
          </p:cNvSpPr>
          <p:nvPr>
            <p:ph type="sldNum" sz="quarter" idx="4"/>
          </p:nvPr>
        </p:nvSpPr>
        <p:spPr/>
        <p:txBody>
          <a:bodyPr/>
          <a:lstStyle/>
          <a:p>
            <a:fld id="{9E677C9D-2908-4B51-B245-D0108F3FAF17}" type="slidenum">
              <a:rPr lang="ja-JP" altLang="en-US" smtClean="0"/>
              <a:pPr/>
              <a:t>27</a:t>
            </a:fld>
            <a:endParaRPr lang="ja-JP" altLang="en-US" dirty="0"/>
          </a:p>
        </p:txBody>
      </p:sp>
      <p:pic>
        <p:nvPicPr>
          <p:cNvPr id="9" name="図 8" descr="テキスト, スクリーンショット が含まれている画像&#10;&#10;自動的に生成された説明">
            <a:extLst>
              <a:ext uri="{FF2B5EF4-FFF2-40B4-BE49-F238E27FC236}">
                <a16:creationId xmlns:a16="http://schemas.microsoft.com/office/drawing/2014/main" id="{6306F1FC-E6DF-30EB-26C6-20CFE19A08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99500" y="460461"/>
            <a:ext cx="2279192" cy="3223278"/>
          </a:xfrm>
          <a:prstGeom prst="rect">
            <a:avLst/>
          </a:prstGeom>
          <a:ln>
            <a:solidFill>
              <a:schemeClr val="tx1"/>
            </a:solidFill>
          </a:ln>
        </p:spPr>
      </p:pic>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AD5E434F-2FD3-FF52-9C11-F4FCA62C21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84416" y="3753366"/>
            <a:ext cx="4016301" cy="2852982"/>
          </a:xfrm>
          <a:prstGeom prst="rect">
            <a:avLst/>
          </a:prstGeom>
          <a:ln>
            <a:solidFill>
              <a:schemeClr val="tx2"/>
            </a:solidFill>
          </a:ln>
        </p:spPr>
      </p:pic>
      <p:pic>
        <p:nvPicPr>
          <p:cNvPr id="13" name="図 12" descr="ポーズをとる男性グループ&#10;&#10;中程度の精度で自動的に生成された説明">
            <a:extLst>
              <a:ext uri="{FF2B5EF4-FFF2-40B4-BE49-F238E27FC236}">
                <a16:creationId xmlns:a16="http://schemas.microsoft.com/office/drawing/2014/main" id="{E20443A3-9A31-3CF0-62B0-A8CAFE528F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11703" y="4084581"/>
            <a:ext cx="3780297" cy="1930036"/>
          </a:xfrm>
          <a:prstGeom prst="rect">
            <a:avLst/>
          </a:prstGeom>
          <a:ln>
            <a:solidFill>
              <a:schemeClr val="tx2"/>
            </a:solidFill>
          </a:ln>
        </p:spPr>
      </p:pic>
      <p:pic>
        <p:nvPicPr>
          <p:cNvPr id="15" name="図 14" descr="グラフィカル ユーザー インターフェイス, テキスト, アプリケーション&#10;&#10;自動的に生成された説明">
            <a:extLst>
              <a:ext uri="{FF2B5EF4-FFF2-40B4-BE49-F238E27FC236}">
                <a16:creationId xmlns:a16="http://schemas.microsoft.com/office/drawing/2014/main" id="{9A182113-5544-EC71-69B0-73FFC66918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96483" y="1763965"/>
            <a:ext cx="4277804" cy="1604775"/>
          </a:xfrm>
          <a:prstGeom prst="rect">
            <a:avLst/>
          </a:prstGeom>
          <a:ln>
            <a:solidFill>
              <a:schemeClr val="tx2"/>
            </a:solidFill>
          </a:ln>
        </p:spPr>
      </p:pic>
      <p:pic>
        <p:nvPicPr>
          <p:cNvPr id="18" name="図 17" descr="グラフィカル ユーザー インターフェイス, テキスト, アプリケーション&#10;&#10;自動的に生成された説明">
            <a:extLst>
              <a:ext uri="{FF2B5EF4-FFF2-40B4-BE49-F238E27FC236}">
                <a16:creationId xmlns:a16="http://schemas.microsoft.com/office/drawing/2014/main" id="{0FDEBE8F-4522-B6E8-9374-A4E1A89122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96482" y="88280"/>
            <a:ext cx="4277805" cy="1675685"/>
          </a:xfrm>
          <a:prstGeom prst="rect">
            <a:avLst/>
          </a:prstGeom>
          <a:ln>
            <a:solidFill>
              <a:schemeClr val="tx2"/>
            </a:solidFill>
          </a:ln>
        </p:spPr>
      </p:pic>
      <p:sp>
        <p:nvSpPr>
          <p:cNvPr id="19" name="四角形: 角を丸くする 18">
            <a:extLst>
              <a:ext uri="{FF2B5EF4-FFF2-40B4-BE49-F238E27FC236}">
                <a16:creationId xmlns:a16="http://schemas.microsoft.com/office/drawing/2014/main" id="{03B3976E-EC75-4833-21AB-E235A082256D}"/>
              </a:ext>
            </a:extLst>
          </p:cNvPr>
          <p:cNvSpPr/>
          <p:nvPr/>
        </p:nvSpPr>
        <p:spPr bwMode="gray">
          <a:xfrm>
            <a:off x="7635384" y="1239603"/>
            <a:ext cx="2132604" cy="245342"/>
          </a:xfrm>
          <a:prstGeom prst="round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0" name="四角形: 角を丸くする 19">
            <a:extLst>
              <a:ext uri="{FF2B5EF4-FFF2-40B4-BE49-F238E27FC236}">
                <a16:creationId xmlns:a16="http://schemas.microsoft.com/office/drawing/2014/main" id="{043D68FE-4CC3-38E1-0D63-1E17AE61C2AA}"/>
              </a:ext>
            </a:extLst>
          </p:cNvPr>
          <p:cNvSpPr/>
          <p:nvPr/>
        </p:nvSpPr>
        <p:spPr bwMode="gray">
          <a:xfrm>
            <a:off x="7545322" y="2844484"/>
            <a:ext cx="2132604" cy="245342"/>
          </a:xfrm>
          <a:prstGeom prst="round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1" name="四角形: 角を丸くする 20">
            <a:extLst>
              <a:ext uri="{FF2B5EF4-FFF2-40B4-BE49-F238E27FC236}">
                <a16:creationId xmlns:a16="http://schemas.microsoft.com/office/drawing/2014/main" id="{D81595C3-F7C2-A058-1C94-7A27E3474BF6}"/>
              </a:ext>
            </a:extLst>
          </p:cNvPr>
          <p:cNvSpPr/>
          <p:nvPr/>
        </p:nvSpPr>
        <p:spPr bwMode="gray">
          <a:xfrm>
            <a:off x="8368625" y="5512257"/>
            <a:ext cx="3026206" cy="419620"/>
          </a:xfrm>
          <a:prstGeom prst="round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2" name="四角形: 角を丸くする 21">
            <a:extLst>
              <a:ext uri="{FF2B5EF4-FFF2-40B4-BE49-F238E27FC236}">
                <a16:creationId xmlns:a16="http://schemas.microsoft.com/office/drawing/2014/main" id="{611C1B5B-CD4D-7B36-5DCA-79C1181EAF04}"/>
              </a:ext>
            </a:extLst>
          </p:cNvPr>
          <p:cNvSpPr/>
          <p:nvPr/>
        </p:nvSpPr>
        <p:spPr bwMode="gray">
          <a:xfrm>
            <a:off x="5889754" y="4085886"/>
            <a:ext cx="2337389" cy="283006"/>
          </a:xfrm>
          <a:prstGeom prst="round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3" name="四角形: 角を丸くする 22">
            <a:extLst>
              <a:ext uri="{FF2B5EF4-FFF2-40B4-BE49-F238E27FC236}">
                <a16:creationId xmlns:a16="http://schemas.microsoft.com/office/drawing/2014/main" id="{0E851019-506F-3881-F9B6-31CA4D32228F}"/>
              </a:ext>
            </a:extLst>
          </p:cNvPr>
          <p:cNvSpPr/>
          <p:nvPr/>
        </p:nvSpPr>
        <p:spPr bwMode="gray">
          <a:xfrm>
            <a:off x="9979624" y="1618437"/>
            <a:ext cx="1842821" cy="429291"/>
          </a:xfrm>
          <a:prstGeom prst="round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Tree>
    <p:extLst>
      <p:ext uri="{BB962C8B-B14F-4D97-AF65-F5344CB8AC3E}">
        <p14:creationId xmlns:p14="http://schemas.microsoft.com/office/powerpoint/2010/main" val="4289291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D9CD65-7D43-1B92-A325-435E99A808D6}"/>
              </a:ext>
            </a:extLst>
          </p:cNvPr>
          <p:cNvSpPr>
            <a:spLocks noGrp="1"/>
          </p:cNvSpPr>
          <p:nvPr>
            <p:ph type="title"/>
          </p:nvPr>
        </p:nvSpPr>
        <p:spPr/>
        <p:txBody>
          <a:bodyPr/>
          <a:lstStyle/>
          <a:p>
            <a:r>
              <a:rPr kumimoji="1" lang="en-US" altLang="ja-JP" dirty="0"/>
              <a:t>OpenChain</a:t>
            </a:r>
            <a:r>
              <a:rPr kumimoji="1" lang="ja-JP" altLang="en-US" dirty="0"/>
              <a:t>業界調査</a:t>
            </a:r>
          </a:p>
        </p:txBody>
      </p:sp>
      <p:sp>
        <p:nvSpPr>
          <p:cNvPr id="3" name="テキスト プレースホルダー 2">
            <a:extLst>
              <a:ext uri="{FF2B5EF4-FFF2-40B4-BE49-F238E27FC236}">
                <a16:creationId xmlns:a16="http://schemas.microsoft.com/office/drawing/2014/main" id="{5F549A60-B295-073C-6E3F-4D91A13F8D43}"/>
              </a:ext>
            </a:extLst>
          </p:cNvPr>
          <p:cNvSpPr>
            <a:spLocks noGrp="1"/>
          </p:cNvSpPr>
          <p:nvPr>
            <p:ph type="body" sz="quarter" idx="12"/>
          </p:nvPr>
        </p:nvSpPr>
        <p:spPr>
          <a:xfrm>
            <a:off x="890272" y="1422401"/>
            <a:ext cx="10814048" cy="4871236"/>
          </a:xfrm>
        </p:spPr>
        <p:txBody>
          <a:bodyPr/>
          <a:lstStyle/>
          <a:p>
            <a:r>
              <a:rPr lang="en-US" altLang="ja-JP" sz="2400" dirty="0"/>
              <a:t>2022</a:t>
            </a:r>
            <a:r>
              <a:rPr lang="ja-JP" altLang="en-US" sz="2400" dirty="0"/>
              <a:t>年に続いて</a:t>
            </a:r>
            <a:r>
              <a:rPr kumimoji="1" lang="en-US" altLang="ja-JP" sz="2400" dirty="0"/>
              <a:t>2023</a:t>
            </a:r>
            <a:r>
              <a:rPr kumimoji="1" lang="ja-JP" altLang="en-US" sz="2400" dirty="0"/>
              <a:t>年も</a:t>
            </a:r>
            <a:r>
              <a:rPr kumimoji="1" lang="en-US" altLang="ja-JP" sz="2400" dirty="0"/>
              <a:t>OpenChain</a:t>
            </a:r>
            <a:r>
              <a:rPr kumimoji="1" lang="ja-JP" altLang="en-US" sz="2400" dirty="0"/>
              <a:t>業界調査を実施しました。</a:t>
            </a:r>
            <a:endParaRPr kumimoji="1" lang="en-US" altLang="ja-JP" sz="2400" dirty="0"/>
          </a:p>
          <a:p>
            <a:pPr lvl="1"/>
            <a:r>
              <a:rPr kumimoji="1" lang="ja-JP" altLang="en-US" sz="2000" dirty="0"/>
              <a:t>主な調査項目</a:t>
            </a:r>
            <a:endParaRPr kumimoji="1" lang="en-US" altLang="ja-JP" sz="2000" dirty="0"/>
          </a:p>
          <a:p>
            <a:pPr lvl="2"/>
            <a:r>
              <a:rPr kumimoji="1" lang="en-US" altLang="ja-JP" sz="1800" dirty="0"/>
              <a:t>OSS</a:t>
            </a:r>
            <a:r>
              <a:rPr kumimoji="1" lang="ja-JP" altLang="en-US" sz="1800" dirty="0"/>
              <a:t>利用状況、</a:t>
            </a:r>
            <a:r>
              <a:rPr kumimoji="1" lang="en-US" altLang="ja-JP" sz="1800" dirty="0"/>
              <a:t>OSPO</a:t>
            </a:r>
            <a:r>
              <a:rPr lang="ja-JP" altLang="en-US" sz="1800" dirty="0"/>
              <a:t>の</a:t>
            </a:r>
            <a:r>
              <a:rPr kumimoji="1" lang="ja-JP" altLang="en-US" sz="1800" dirty="0"/>
              <a:t>状況</a:t>
            </a:r>
            <a:r>
              <a:rPr lang="ja-JP" altLang="en-US" sz="1800" dirty="0"/>
              <a:t>、</a:t>
            </a:r>
            <a:r>
              <a:rPr lang="en-US" altLang="ja-JP" sz="1800" dirty="0"/>
              <a:t>OpenChain</a:t>
            </a:r>
            <a:r>
              <a:rPr lang="ja-JP" altLang="en-US" sz="1800" dirty="0"/>
              <a:t>仕様・</a:t>
            </a:r>
            <a:r>
              <a:rPr lang="en-US" altLang="ja-JP" sz="1800" dirty="0"/>
              <a:t>SPDX</a:t>
            </a:r>
            <a:r>
              <a:rPr lang="ja-JP" altLang="en-US" sz="1800" dirty="0"/>
              <a:t>仕様の浸透度</a:t>
            </a:r>
            <a:endParaRPr kumimoji="1" lang="en-US" altLang="ja-JP" sz="1800" dirty="0"/>
          </a:p>
          <a:p>
            <a:r>
              <a:rPr kumimoji="1" lang="en-US" altLang="ja-JP" sz="2400" dirty="0"/>
              <a:t>37</a:t>
            </a:r>
            <a:r>
              <a:rPr kumimoji="1" lang="ja-JP" altLang="en-US" sz="2400" dirty="0"/>
              <a:t>件の回答を得られました。多数のご協力をありがとうございました。</a:t>
            </a:r>
            <a:endParaRPr kumimoji="1" lang="en-US" altLang="ja-JP" sz="2400" dirty="0"/>
          </a:p>
          <a:p>
            <a:r>
              <a:rPr kumimoji="1" lang="ja-JP" altLang="en-US" sz="2400" dirty="0"/>
              <a:t>集計データは</a:t>
            </a:r>
            <a:r>
              <a:rPr kumimoji="1" lang="en-US" altLang="ja-JP" sz="2400" dirty="0"/>
              <a:t>GitHub</a:t>
            </a:r>
            <a:r>
              <a:rPr kumimoji="1" lang="ja-JP" altLang="en-US" sz="2400" dirty="0"/>
              <a:t>で公開しています。</a:t>
            </a:r>
            <a:endParaRPr kumimoji="1" lang="en-US" altLang="ja-JP" sz="2400" dirty="0"/>
          </a:p>
          <a:p>
            <a:pPr lvl="1"/>
            <a:r>
              <a:rPr kumimoji="1" lang="en-US" altLang="ja-JP" sz="2000" dirty="0">
                <a:hlinkClick r:id="rId2"/>
              </a:rPr>
              <a:t>https://github.com/OpenChain-Project/OpenChain-JWG/tree/master/CaseStudy/OpenChain_Industry_Survey/2023</a:t>
            </a:r>
            <a:endParaRPr kumimoji="1" lang="en-US" altLang="ja-JP" sz="2000" dirty="0"/>
          </a:p>
          <a:p>
            <a:endParaRPr kumimoji="1" lang="ja-JP" altLang="en-US" sz="2400" dirty="0"/>
          </a:p>
        </p:txBody>
      </p:sp>
      <p:sp>
        <p:nvSpPr>
          <p:cNvPr id="5" name="フッター プレースホルダー 4">
            <a:extLst>
              <a:ext uri="{FF2B5EF4-FFF2-40B4-BE49-F238E27FC236}">
                <a16:creationId xmlns:a16="http://schemas.microsoft.com/office/drawing/2014/main" id="{F9667E6A-E7E8-CC3C-5C74-DDECCD5EEAA2}"/>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6" name="スライド番号プレースホルダー 5">
            <a:extLst>
              <a:ext uri="{FF2B5EF4-FFF2-40B4-BE49-F238E27FC236}">
                <a16:creationId xmlns:a16="http://schemas.microsoft.com/office/drawing/2014/main" id="{A0A38D48-474E-FE32-27B8-409CFD55C830}"/>
              </a:ext>
            </a:extLst>
          </p:cNvPr>
          <p:cNvSpPr>
            <a:spLocks noGrp="1"/>
          </p:cNvSpPr>
          <p:nvPr>
            <p:ph type="sldNum" sz="quarter" idx="4"/>
          </p:nvPr>
        </p:nvSpPr>
        <p:spPr/>
        <p:txBody>
          <a:bodyPr/>
          <a:lstStyle/>
          <a:p>
            <a:fld id="{9E677C9D-2908-4B51-B245-D0108F3FAF17}" type="slidenum">
              <a:rPr lang="ja-JP" altLang="en-US" smtClean="0"/>
              <a:pPr/>
              <a:t>28</a:t>
            </a:fld>
            <a:endParaRPr lang="ja-JP" altLang="en-US" dirty="0"/>
          </a:p>
        </p:txBody>
      </p:sp>
      <p:pic>
        <p:nvPicPr>
          <p:cNvPr id="1026" name="Picture 2" descr="OpenChain Industry Survey 2023 - OpenChain">
            <a:extLst>
              <a:ext uri="{FF2B5EF4-FFF2-40B4-BE49-F238E27FC236}">
                <a16:creationId xmlns:a16="http://schemas.microsoft.com/office/drawing/2014/main" id="{EF3AEEBD-CE62-FF54-B3BB-5A044A9531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2585" y="317501"/>
            <a:ext cx="4133850" cy="1104900"/>
          </a:xfrm>
          <a:prstGeom prst="rect">
            <a:avLst/>
          </a:prstGeom>
          <a:noFill/>
          <a:extLst>
            <a:ext uri="{909E8E84-426E-40DD-AFC4-6F175D3DCCD1}">
              <a14:hiddenFill xmlns:a14="http://schemas.microsoft.com/office/drawing/2010/main">
                <a:solidFill>
                  <a:srgbClr val="FFFFFF"/>
                </a:solidFill>
              </a14:hiddenFill>
            </a:ext>
          </a:extLst>
        </p:spPr>
      </p:pic>
      <p:pic>
        <p:nvPicPr>
          <p:cNvPr id="11" name="図 10" descr="グラフ, 円グラフ&#10;&#10;自動的に生成された説明">
            <a:extLst>
              <a:ext uri="{FF2B5EF4-FFF2-40B4-BE49-F238E27FC236}">
                <a16:creationId xmlns:a16="http://schemas.microsoft.com/office/drawing/2014/main" id="{85336341-EABE-65F1-03BA-EA2B29EB05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68545" y="4204973"/>
            <a:ext cx="3921929" cy="2210486"/>
          </a:xfrm>
          <a:prstGeom prst="rect">
            <a:avLst/>
          </a:prstGeom>
        </p:spPr>
      </p:pic>
    </p:spTree>
    <p:extLst>
      <p:ext uri="{BB962C8B-B14F-4D97-AF65-F5344CB8AC3E}">
        <p14:creationId xmlns:p14="http://schemas.microsoft.com/office/powerpoint/2010/main" val="18163740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ja-JP" altLang="en-US" b="1" dirty="0">
                <a:latin typeface="+mj-lt"/>
                <a:ea typeface="游ゴシック" panose="020B0400000000000000" pitchFamily="50" charset="-128"/>
              </a:rPr>
              <a:t>全体会合</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099294"/>
            <a:ext cx="10320000" cy="394195"/>
          </a:xfrm>
        </p:spPr>
        <p:txBody>
          <a:bodyPr/>
          <a:lstStyle/>
          <a:p>
            <a:pPr marL="0" indent="0">
              <a:buNone/>
            </a:pPr>
            <a:r>
              <a:rPr kumimoji="1" lang="ja-JP" altLang="en-US" sz="2400" b="1" dirty="0">
                <a:latin typeface="+mn-lt"/>
                <a:ea typeface="+mj-ea"/>
              </a:rPr>
              <a:t>およそ</a:t>
            </a:r>
            <a:r>
              <a:rPr kumimoji="1" lang="en-US" altLang="ja-JP" sz="2400" b="1" dirty="0">
                <a:latin typeface="+mn-lt"/>
                <a:ea typeface="+mj-ea"/>
              </a:rPr>
              <a:t>2</a:t>
            </a:r>
            <a:r>
              <a:rPr kumimoji="1" lang="ja-JP" altLang="en-US" sz="2400" b="1" dirty="0">
                <a:latin typeface="+mn-lt"/>
                <a:ea typeface="+mj-ea"/>
              </a:rPr>
              <a:t>～</a:t>
            </a:r>
            <a:r>
              <a:rPr kumimoji="1" lang="en-US" altLang="ja-JP" sz="2400" b="1" dirty="0">
                <a:latin typeface="+mn-lt"/>
                <a:ea typeface="+mj-ea"/>
              </a:rPr>
              <a:t>3</a:t>
            </a:r>
            <a:r>
              <a:rPr kumimoji="1" lang="ja-JP" altLang="en-US" sz="2400" b="1" dirty="0">
                <a:latin typeface="+mn-lt"/>
                <a:ea typeface="+mj-ea"/>
              </a:rPr>
              <a:t>ヶ月間隔で開催し、コミュニケーションを活性化</a:t>
            </a:r>
          </a:p>
          <a:p>
            <a:pPr marL="0" indent="0">
              <a:buNone/>
            </a:pPr>
            <a:endParaRPr kumimoji="1" lang="en-US" altLang="ja-JP" sz="2400" b="1" dirty="0">
              <a:latin typeface="+mj-lt"/>
              <a:ea typeface="+mn-ea"/>
            </a:endParaRPr>
          </a:p>
        </p:txBody>
      </p:sp>
      <p:pic>
        <p:nvPicPr>
          <p:cNvPr id="10" name="図 9">
            <a:extLst>
              <a:ext uri="{FF2B5EF4-FFF2-40B4-BE49-F238E27FC236}">
                <a16:creationId xmlns:a16="http://schemas.microsoft.com/office/drawing/2014/main" id="{122E7408-5D78-4718-89C2-9CCE94143312}"/>
              </a:ext>
            </a:extLst>
          </p:cNvPr>
          <p:cNvPicPr>
            <a:picLocks noChangeAspect="1"/>
          </p:cNvPicPr>
          <p:nvPr/>
        </p:nvPicPr>
        <p:blipFill>
          <a:blip r:embed="rId3"/>
          <a:stretch>
            <a:fillRect/>
          </a:stretch>
        </p:blipFill>
        <p:spPr>
          <a:xfrm>
            <a:off x="6507998" y="1509175"/>
            <a:ext cx="5580952" cy="2742857"/>
          </a:xfrm>
          <a:prstGeom prst="rect">
            <a:avLst/>
          </a:prstGeom>
        </p:spPr>
      </p:pic>
      <p:sp>
        <p:nvSpPr>
          <p:cNvPr id="3" name="フッター プレースホルダー 2">
            <a:extLst>
              <a:ext uri="{FF2B5EF4-FFF2-40B4-BE49-F238E27FC236}">
                <a16:creationId xmlns:a16="http://schemas.microsoft.com/office/drawing/2014/main" id="{3B54B8C1-2CBE-4C15-B5E4-B205FBBCC645}"/>
              </a:ext>
            </a:extLst>
          </p:cNvPr>
          <p:cNvSpPr>
            <a:spLocks noGrp="1"/>
          </p:cNvSpPr>
          <p:nvPr>
            <p:ph type="ftr" sz="quarter" idx="3"/>
          </p:nvPr>
        </p:nvSpPr>
        <p:spPr>
          <a:xfrm>
            <a:off x="1399433" y="6406815"/>
            <a:ext cx="2874389" cy="139700"/>
          </a:xfrm>
        </p:spPr>
        <p:txBody>
          <a:bodyPr/>
          <a:lstStyle/>
          <a:p>
            <a:pPr algn="l"/>
            <a:r>
              <a:rPr lang="en-US" altLang="ja-JP" dirty="0"/>
              <a:t>OpenChain Japan Work Group</a:t>
            </a:r>
            <a:endParaRPr lang="ja-JP" altLang="en-US" dirty="0"/>
          </a:p>
        </p:txBody>
      </p:sp>
      <p:sp>
        <p:nvSpPr>
          <p:cNvPr id="5" name="テキスト ボックス 4">
            <a:extLst>
              <a:ext uri="{FF2B5EF4-FFF2-40B4-BE49-F238E27FC236}">
                <a16:creationId xmlns:a16="http://schemas.microsoft.com/office/drawing/2014/main" id="{8CD32AEC-4536-4AAE-D09C-2CD029C468A2}"/>
              </a:ext>
            </a:extLst>
          </p:cNvPr>
          <p:cNvSpPr txBox="1"/>
          <p:nvPr/>
        </p:nvSpPr>
        <p:spPr>
          <a:xfrm>
            <a:off x="8291744" y="5095783"/>
            <a:ext cx="3817066" cy="1625692"/>
          </a:xfrm>
          <a:prstGeom prst="rect">
            <a:avLst/>
          </a:prstGeom>
          <a:noFill/>
          <a:ln>
            <a:solidFill>
              <a:srgbClr val="00849D"/>
            </a:solidFill>
          </a:ln>
        </p:spPr>
        <p:txBody>
          <a:bodyPr wrap="square" numCol="1" rtlCol="0">
            <a:normAutofit fontScale="92500"/>
          </a:bodyPr>
          <a:lstStyle/>
          <a:p>
            <a:pPr marL="180975" indent="-180975">
              <a:buFont typeface="Arial" panose="020B0604020202020204" pitchFamily="34" charset="0"/>
              <a:buChar char="•"/>
            </a:pPr>
            <a:r>
              <a:rPr kumimoji="1" lang="ja-JP" altLang="en-US" sz="1600" b="1" dirty="0">
                <a:solidFill>
                  <a:srgbClr val="0070C0"/>
                </a:solidFill>
              </a:rPr>
              <a:t>コロナ禍以降、全体会合はオンラインに</a:t>
            </a:r>
            <a:endParaRPr kumimoji="1" lang="en-US" altLang="ja-JP" sz="1600" b="1" dirty="0">
              <a:solidFill>
                <a:srgbClr val="0070C0"/>
              </a:solidFill>
            </a:endParaRPr>
          </a:p>
          <a:p>
            <a:pPr marL="180975" indent="-180975">
              <a:buFont typeface="Arial" panose="020B0604020202020204" pitchFamily="34" charset="0"/>
              <a:buChar char="•"/>
            </a:pPr>
            <a:r>
              <a:rPr lang="ja-JP" altLang="en-US" sz="1600" b="1" dirty="0">
                <a:solidFill>
                  <a:srgbClr val="0070C0"/>
                </a:solidFill>
              </a:rPr>
              <a:t>オンラインでも </a:t>
            </a:r>
            <a:r>
              <a:rPr lang="en-US" altLang="ja-JP" sz="1600" b="1" dirty="0">
                <a:solidFill>
                  <a:srgbClr val="0070C0"/>
                </a:solidFill>
              </a:rPr>
              <a:t>sg</a:t>
            </a:r>
            <a:r>
              <a:rPr lang="ja-JP" altLang="en-US" sz="1600" b="1" dirty="0">
                <a:solidFill>
                  <a:srgbClr val="0070C0"/>
                </a:solidFill>
              </a:rPr>
              <a:t>活動をベースに活発に活動</a:t>
            </a:r>
            <a:endParaRPr lang="en-US" altLang="ja-JP" sz="1600" b="1" dirty="0">
              <a:solidFill>
                <a:srgbClr val="0070C0"/>
              </a:solidFill>
            </a:endParaRPr>
          </a:p>
          <a:p>
            <a:pPr marL="180975" indent="-180975">
              <a:buFont typeface="Arial" panose="020B0604020202020204" pitchFamily="34" charset="0"/>
              <a:buChar char="•"/>
            </a:pPr>
            <a:r>
              <a:rPr lang="ja-JP" altLang="en-US" sz="1600" b="1" dirty="0">
                <a:solidFill>
                  <a:srgbClr val="0070C0"/>
                </a:solidFill>
              </a:rPr>
              <a:t>第</a:t>
            </a:r>
            <a:r>
              <a:rPr lang="en-US" altLang="ja-JP" sz="1600" b="1" dirty="0">
                <a:solidFill>
                  <a:srgbClr val="0070C0"/>
                </a:solidFill>
              </a:rPr>
              <a:t>26</a:t>
            </a:r>
            <a:r>
              <a:rPr lang="ja-JP" altLang="en-US" sz="1600" b="1" dirty="0">
                <a:solidFill>
                  <a:srgbClr val="0070C0"/>
                </a:solidFill>
              </a:rPr>
              <a:t>回より</a:t>
            </a:r>
            <a:r>
              <a:rPr kumimoji="1" lang="ja-JP" altLang="en-US" sz="1600" b="1" dirty="0">
                <a:solidFill>
                  <a:srgbClr val="0070C0"/>
                </a:solidFill>
              </a:rPr>
              <a:t>リアル・オンライン会合を開始</a:t>
            </a:r>
            <a:endParaRPr kumimoji="1" lang="en-US" altLang="ja-JP" sz="1600" b="1" dirty="0">
              <a:solidFill>
                <a:srgbClr val="0070C0"/>
              </a:solidFill>
            </a:endParaRPr>
          </a:p>
          <a:p>
            <a:pPr marL="180975" indent="-180975">
              <a:buFont typeface="Arial" panose="020B0604020202020204" pitchFamily="34" charset="0"/>
              <a:buChar char="•"/>
            </a:pPr>
            <a:r>
              <a:rPr kumimoji="1" lang="ja-JP" altLang="en-US" sz="1600" b="1" dirty="0">
                <a:solidFill>
                  <a:srgbClr val="0070C0"/>
                </a:solidFill>
              </a:rPr>
              <a:t>リアルでの活動活性化</a:t>
            </a:r>
          </a:p>
        </p:txBody>
      </p:sp>
      <p:sp>
        <p:nvSpPr>
          <p:cNvPr id="8" name="スライド番号プレースホルダー 7">
            <a:extLst>
              <a:ext uri="{FF2B5EF4-FFF2-40B4-BE49-F238E27FC236}">
                <a16:creationId xmlns:a16="http://schemas.microsoft.com/office/drawing/2014/main" id="{90BE26EF-E9F2-0219-ECB6-79ABF27C47D6}"/>
              </a:ext>
            </a:extLst>
          </p:cNvPr>
          <p:cNvSpPr>
            <a:spLocks noGrp="1"/>
          </p:cNvSpPr>
          <p:nvPr>
            <p:ph type="sldNum" sz="quarter" idx="4"/>
          </p:nvPr>
        </p:nvSpPr>
        <p:spPr/>
        <p:txBody>
          <a:bodyPr/>
          <a:lstStyle/>
          <a:p>
            <a:fld id="{9E677C9D-2908-4B51-B245-D0108F3FAF17}" type="slidenum">
              <a:rPr lang="ja-JP" altLang="en-US" smtClean="0"/>
              <a:pPr/>
              <a:t>29</a:t>
            </a:fld>
            <a:endParaRPr lang="ja-JP" altLang="en-US" dirty="0"/>
          </a:p>
        </p:txBody>
      </p:sp>
      <p:sp>
        <p:nvSpPr>
          <p:cNvPr id="11" name="正方形/長方形 10">
            <a:extLst>
              <a:ext uri="{FF2B5EF4-FFF2-40B4-BE49-F238E27FC236}">
                <a16:creationId xmlns:a16="http://schemas.microsoft.com/office/drawing/2014/main" id="{D84D1A3A-279B-42EA-B3BB-E1337114F0D8}"/>
              </a:ext>
            </a:extLst>
          </p:cNvPr>
          <p:cNvSpPr/>
          <p:nvPr/>
        </p:nvSpPr>
        <p:spPr>
          <a:xfrm>
            <a:off x="889200" y="1552656"/>
            <a:ext cx="11025160" cy="4431983"/>
          </a:xfrm>
          <a:prstGeom prst="rect">
            <a:avLst/>
          </a:prstGeom>
          <a:noFill/>
        </p:spPr>
        <p:txBody>
          <a:bodyPr wrap="square">
            <a:spAutoFit/>
          </a:bodyPr>
          <a:lstStyle/>
          <a:p>
            <a:r>
              <a:rPr lang="ja-JP" altLang="en-US" sz="1400" dirty="0"/>
              <a:t>第</a:t>
            </a:r>
            <a:r>
              <a:rPr lang="en-US" altLang="ja-JP" sz="1400" dirty="0"/>
              <a:t>01</a:t>
            </a:r>
            <a:r>
              <a:rPr lang="ja-JP" altLang="en-US" sz="1400" dirty="0"/>
              <a:t>回 会合 </a:t>
            </a:r>
            <a:r>
              <a:rPr lang="en-US" altLang="ja-JP" sz="1400" dirty="0"/>
              <a:t>2017/12/27 @</a:t>
            </a:r>
            <a:r>
              <a:rPr lang="ja-JP" altLang="en-US" sz="1400" dirty="0"/>
              <a:t>ソニー本社 クリエイティブラウンジ</a:t>
            </a:r>
          </a:p>
          <a:p>
            <a:r>
              <a:rPr lang="ja-JP" altLang="en-US" sz="1400" dirty="0"/>
              <a:t>第</a:t>
            </a:r>
            <a:r>
              <a:rPr lang="en-US" altLang="ja-JP" sz="1400" dirty="0"/>
              <a:t>02</a:t>
            </a:r>
            <a:r>
              <a:rPr lang="ja-JP" altLang="en-US" sz="1400" dirty="0"/>
              <a:t>回 会合 </a:t>
            </a:r>
            <a:r>
              <a:rPr lang="en-US" altLang="ja-JP" sz="1400" dirty="0"/>
              <a:t>2018/02/22 @</a:t>
            </a:r>
            <a:r>
              <a:rPr lang="ja-JP" altLang="en-US" sz="1400" dirty="0"/>
              <a:t>日立 </a:t>
            </a:r>
            <a:r>
              <a:rPr lang="en-US" altLang="ja-JP" sz="1400" dirty="0"/>
              <a:t>(</a:t>
            </a:r>
            <a:r>
              <a:rPr lang="ja-JP" altLang="en-US" sz="1400" dirty="0"/>
              <a:t>品川オフィス</a:t>
            </a:r>
            <a:r>
              <a:rPr lang="en-US" altLang="ja-JP" sz="1400" dirty="0"/>
              <a:t>) </a:t>
            </a:r>
          </a:p>
          <a:p>
            <a:r>
              <a:rPr lang="ja-JP" altLang="en-US" sz="1400" dirty="0"/>
              <a:t>第</a:t>
            </a:r>
            <a:r>
              <a:rPr lang="en-US" altLang="ja-JP" sz="1400" dirty="0"/>
              <a:t>03</a:t>
            </a:r>
            <a:r>
              <a:rPr lang="ja-JP" altLang="en-US" sz="1400" dirty="0"/>
              <a:t>回 会合 </a:t>
            </a:r>
            <a:r>
              <a:rPr lang="en-US" altLang="ja-JP" sz="1400" dirty="0"/>
              <a:t>2018/04/19 @Panasonic (Wonder Lab Osaka)</a:t>
            </a:r>
          </a:p>
          <a:p>
            <a:r>
              <a:rPr lang="ja-JP" altLang="en-US" sz="1400" dirty="0"/>
              <a:t>第</a:t>
            </a:r>
            <a:r>
              <a:rPr lang="en-US" altLang="ja-JP" sz="1400" dirty="0"/>
              <a:t>04</a:t>
            </a:r>
            <a:r>
              <a:rPr lang="ja-JP" altLang="en-US" sz="1400" dirty="0"/>
              <a:t>回 会合 </a:t>
            </a:r>
            <a:r>
              <a:rPr lang="en-US" altLang="ja-JP" sz="1400" dirty="0"/>
              <a:t>2018/06/13 @</a:t>
            </a:r>
            <a:r>
              <a:rPr lang="ja-JP" altLang="en-US" sz="1400" dirty="0"/>
              <a:t>トヨタ自動車名古屋オフィス</a:t>
            </a:r>
          </a:p>
          <a:p>
            <a:r>
              <a:rPr lang="ja-JP" altLang="en-US" sz="1400" dirty="0"/>
              <a:t>第</a:t>
            </a:r>
            <a:r>
              <a:rPr lang="en-US" altLang="ja-JP" sz="1400" dirty="0"/>
              <a:t>05</a:t>
            </a:r>
            <a:r>
              <a:rPr lang="ja-JP" altLang="en-US" sz="1400" dirty="0"/>
              <a:t>回 会合 </a:t>
            </a:r>
            <a:r>
              <a:rPr lang="en-US" altLang="ja-JP" sz="1400" dirty="0"/>
              <a:t>2018/08/31 @</a:t>
            </a:r>
            <a:r>
              <a:rPr lang="ja-JP" altLang="en-US" sz="1400" dirty="0"/>
              <a:t>富士通川崎工場</a:t>
            </a:r>
          </a:p>
          <a:p>
            <a:r>
              <a:rPr lang="ja-JP" altLang="en-US" sz="1400" dirty="0"/>
              <a:t>第</a:t>
            </a:r>
            <a:r>
              <a:rPr lang="en-US" altLang="ja-JP" sz="1400" dirty="0"/>
              <a:t>06</a:t>
            </a:r>
            <a:r>
              <a:rPr lang="ja-JP" altLang="en-US" sz="1400" dirty="0"/>
              <a:t>回 会合 </a:t>
            </a:r>
            <a:r>
              <a:rPr lang="en-US" altLang="ja-JP" sz="1400" dirty="0"/>
              <a:t>2018/10/31 @</a:t>
            </a:r>
            <a:r>
              <a:rPr lang="ja-JP" altLang="en-US" sz="1400" dirty="0"/>
              <a:t>東芝 </a:t>
            </a:r>
            <a:r>
              <a:rPr lang="en-US" altLang="ja-JP" sz="1400" dirty="0"/>
              <a:t>(</a:t>
            </a:r>
            <a:r>
              <a:rPr lang="ja-JP" altLang="en-US" sz="1400" dirty="0"/>
              <a:t>ラゾーナ川崎東芝ビル</a:t>
            </a:r>
            <a:r>
              <a:rPr lang="en-US" altLang="ja-JP" sz="1400" dirty="0"/>
              <a:t>)</a:t>
            </a:r>
          </a:p>
          <a:p>
            <a:r>
              <a:rPr lang="ja-JP" altLang="en-US" sz="1400" dirty="0"/>
              <a:t>第</a:t>
            </a:r>
            <a:r>
              <a:rPr lang="en-US" altLang="ja-JP" sz="1400" dirty="0"/>
              <a:t>07</a:t>
            </a:r>
            <a:r>
              <a:rPr lang="ja-JP" altLang="en-US" sz="1400" dirty="0"/>
              <a:t>回 会合 </a:t>
            </a:r>
            <a:r>
              <a:rPr lang="en-US" altLang="ja-JP" sz="1400" dirty="0"/>
              <a:t>2018/12/05 @</a:t>
            </a:r>
            <a:r>
              <a:rPr lang="ja-JP" altLang="en-US" sz="1400" dirty="0"/>
              <a:t>テュフズードジャパン</a:t>
            </a:r>
          </a:p>
          <a:p>
            <a:r>
              <a:rPr lang="ja-JP" altLang="en-US" sz="1400" dirty="0"/>
              <a:t>第</a:t>
            </a:r>
            <a:r>
              <a:rPr lang="en-US" altLang="ja-JP" sz="1400" dirty="0"/>
              <a:t>08</a:t>
            </a:r>
            <a:r>
              <a:rPr lang="ja-JP" altLang="en-US" sz="1400" dirty="0"/>
              <a:t>回 会合 </a:t>
            </a:r>
            <a:r>
              <a:rPr lang="en-US" altLang="ja-JP" sz="1400" dirty="0"/>
              <a:t>2019/02/28 @</a:t>
            </a:r>
            <a:r>
              <a:rPr lang="ja-JP" altLang="en-US" sz="1400" dirty="0"/>
              <a:t>三菱電機 本社</a:t>
            </a:r>
          </a:p>
          <a:p>
            <a:r>
              <a:rPr lang="ja-JP" altLang="en-US" sz="1400" dirty="0"/>
              <a:t>第</a:t>
            </a:r>
            <a:r>
              <a:rPr lang="en-US" altLang="ja-JP" sz="1400" dirty="0"/>
              <a:t>09</a:t>
            </a:r>
            <a:r>
              <a:rPr lang="ja-JP" altLang="en-US" sz="1400" dirty="0"/>
              <a:t>回 会合 </a:t>
            </a:r>
            <a:r>
              <a:rPr lang="en-US" altLang="ja-JP" sz="1400" dirty="0"/>
              <a:t>2019/04/18 @</a:t>
            </a:r>
            <a:r>
              <a:rPr lang="ja-JP" altLang="en-US" sz="1400" dirty="0"/>
              <a:t>デンソーテン</a:t>
            </a:r>
          </a:p>
          <a:p>
            <a:r>
              <a:rPr lang="ja-JP" altLang="en-US" sz="1400" dirty="0"/>
              <a:t>第</a:t>
            </a:r>
            <a:r>
              <a:rPr lang="en-US" altLang="ja-JP" sz="1400" dirty="0"/>
              <a:t>10</a:t>
            </a:r>
            <a:r>
              <a:rPr lang="ja-JP" altLang="en-US" sz="1400" dirty="0"/>
              <a:t>回 会合 </a:t>
            </a:r>
            <a:r>
              <a:rPr lang="en-US" altLang="ja-JP" sz="1400" dirty="0"/>
              <a:t>2019/07/16 @</a:t>
            </a:r>
            <a:r>
              <a:rPr lang="ja-JP" altLang="en-US" sz="1400" dirty="0"/>
              <a:t>富士通 </a:t>
            </a:r>
            <a:r>
              <a:rPr lang="en-US" altLang="ja-JP" sz="1400" dirty="0"/>
              <a:t>(</a:t>
            </a:r>
            <a:r>
              <a:rPr lang="ja-JP" altLang="en-US" sz="1400" dirty="0"/>
              <a:t>蒲田ソリューションスクエア</a:t>
            </a:r>
            <a:r>
              <a:rPr lang="en-US" altLang="ja-JP" sz="1400" dirty="0"/>
              <a:t>)</a:t>
            </a:r>
          </a:p>
          <a:p>
            <a:r>
              <a:rPr lang="ja-JP" altLang="en-US" sz="1400" dirty="0"/>
              <a:t>第</a:t>
            </a:r>
            <a:r>
              <a:rPr lang="en-US" altLang="ja-JP" sz="1400" dirty="0"/>
              <a:t>11</a:t>
            </a:r>
            <a:r>
              <a:rPr lang="ja-JP" altLang="en-US" sz="1400" dirty="0"/>
              <a:t>回 会合 </a:t>
            </a:r>
            <a:r>
              <a:rPr lang="en-US" altLang="ja-JP" sz="1400" dirty="0"/>
              <a:t>2019/09/19 @</a:t>
            </a:r>
            <a:r>
              <a:rPr lang="ja-JP" altLang="en-US" sz="1400" dirty="0"/>
              <a:t>オリンパス </a:t>
            </a:r>
            <a:r>
              <a:rPr lang="en-US" altLang="ja-JP" sz="1400" dirty="0"/>
              <a:t>(</a:t>
            </a:r>
            <a:r>
              <a:rPr lang="ja-JP" altLang="en-US" sz="1400" dirty="0"/>
              <a:t>技術開発センター宇津木</a:t>
            </a:r>
            <a:r>
              <a:rPr lang="en-US" altLang="ja-JP" sz="1400" dirty="0"/>
              <a:t>)</a:t>
            </a:r>
          </a:p>
          <a:p>
            <a:r>
              <a:rPr lang="ja-JP" altLang="en-US" sz="1400" dirty="0"/>
              <a:t>第</a:t>
            </a:r>
            <a:r>
              <a:rPr lang="en-US" altLang="ja-JP" sz="1400" dirty="0"/>
              <a:t>12</a:t>
            </a:r>
            <a:r>
              <a:rPr lang="ja-JP" altLang="en-US" sz="1400" dirty="0"/>
              <a:t>回 会合 </a:t>
            </a:r>
            <a:r>
              <a:rPr lang="en-US" altLang="ja-JP" sz="1400" dirty="0"/>
              <a:t>2019/12/19 @NEC (NEC </a:t>
            </a:r>
            <a:r>
              <a:rPr lang="ja-JP" altLang="en-US" sz="1400" dirty="0"/>
              <a:t>本社ビル</a:t>
            </a:r>
            <a:r>
              <a:rPr lang="en-US" altLang="ja-JP" sz="1400" dirty="0"/>
              <a:t>)</a:t>
            </a:r>
          </a:p>
          <a:p>
            <a:r>
              <a:rPr lang="ja-JP" altLang="en-US" sz="1400" dirty="0"/>
              <a:t>第</a:t>
            </a:r>
            <a:r>
              <a:rPr lang="en-US" altLang="ja-JP" sz="1400" dirty="0"/>
              <a:t>13</a:t>
            </a:r>
            <a:r>
              <a:rPr lang="ja-JP" altLang="en-US" sz="1400" dirty="0"/>
              <a:t>回 会合 </a:t>
            </a:r>
            <a:r>
              <a:rPr lang="en-US" altLang="ja-JP" sz="1400" dirty="0"/>
              <a:t>2020/02/18 @</a:t>
            </a:r>
            <a:r>
              <a:rPr lang="ja-JP" altLang="en-US" sz="1400" dirty="0"/>
              <a:t>ディー・エヌ・エー </a:t>
            </a:r>
            <a:r>
              <a:rPr lang="en-US" altLang="ja-JP" sz="1400" dirty="0"/>
              <a:t>(</a:t>
            </a:r>
            <a:r>
              <a:rPr lang="ja-JP" altLang="en-US" sz="1400" dirty="0"/>
              <a:t>渋谷ヒカリエ</a:t>
            </a:r>
            <a:r>
              <a:rPr lang="en-US" altLang="ja-JP" sz="1400" dirty="0"/>
              <a:t>)</a:t>
            </a:r>
            <a:r>
              <a:rPr lang="ja-JP" altLang="en-US" sz="1400" dirty="0"/>
              <a:t>［開催中止］</a:t>
            </a:r>
            <a:endParaRPr lang="en-US" altLang="ja-JP" sz="1400" dirty="0"/>
          </a:p>
          <a:p>
            <a:r>
              <a:rPr lang="ja-JP" altLang="en-US" sz="1400" dirty="0"/>
              <a:t>第</a:t>
            </a:r>
            <a:r>
              <a:rPr lang="en-US" altLang="ja-JP" sz="1400" dirty="0"/>
              <a:t>14</a:t>
            </a:r>
            <a:r>
              <a:rPr lang="ja-JP" altLang="en-US" sz="1400" dirty="0"/>
              <a:t>回 </a:t>
            </a:r>
            <a:r>
              <a:rPr lang="en-US" altLang="ja-JP" sz="1400" dirty="0"/>
              <a:t>~ </a:t>
            </a:r>
            <a:r>
              <a:rPr lang="ja-JP" altLang="en-US" sz="1400" dirty="0"/>
              <a:t>第</a:t>
            </a:r>
            <a:r>
              <a:rPr lang="en-US" altLang="ja-JP" sz="1400" dirty="0"/>
              <a:t>25</a:t>
            </a:r>
            <a:r>
              <a:rPr lang="ja-JP" altLang="en-US" sz="1400" dirty="0"/>
              <a:t>回</a:t>
            </a:r>
            <a:r>
              <a:rPr lang="en-US" altLang="ja-JP" sz="1400" dirty="0"/>
              <a:t> </a:t>
            </a:r>
            <a:r>
              <a:rPr lang="ja-JP" altLang="en-US" sz="1400" dirty="0"/>
              <a:t>会合／第</a:t>
            </a:r>
            <a:r>
              <a:rPr lang="en-US" altLang="ja-JP" sz="1400" dirty="0"/>
              <a:t>01</a:t>
            </a:r>
            <a:r>
              <a:rPr lang="ja-JP" altLang="en-US" sz="1400" dirty="0"/>
              <a:t>回 </a:t>
            </a:r>
            <a:r>
              <a:rPr lang="en-US" altLang="ja-JP" sz="1400" dirty="0"/>
              <a:t>~ </a:t>
            </a:r>
            <a:r>
              <a:rPr lang="ja-JP" altLang="en-US" sz="1400" dirty="0"/>
              <a:t>第</a:t>
            </a:r>
            <a:r>
              <a:rPr lang="en-US" altLang="ja-JP" sz="1400" dirty="0"/>
              <a:t>12</a:t>
            </a:r>
            <a:r>
              <a:rPr lang="ja-JP" altLang="en-US" sz="1400" dirty="0"/>
              <a:t>回オンライン会合 </a:t>
            </a:r>
            <a:r>
              <a:rPr lang="en-US" altLang="ja-JP" sz="1400" dirty="0"/>
              <a:t>@Zoom hosted by </a:t>
            </a:r>
            <a:r>
              <a:rPr lang="ja-JP" altLang="en-US" sz="1400" dirty="0"/>
              <a:t>ソシオネクスト</a:t>
            </a:r>
            <a:endParaRPr lang="en-US" altLang="ja-JP" sz="1400" dirty="0"/>
          </a:p>
          <a:p>
            <a:r>
              <a:rPr lang="en-US" altLang="ja-JP" sz="1400" dirty="0"/>
              <a:t>	 2020: 04/23, 06/18, 10/15, 12/16</a:t>
            </a:r>
            <a:r>
              <a:rPr lang="ja-JP" altLang="en-US" sz="1400" dirty="0"/>
              <a:t>、</a:t>
            </a:r>
            <a:r>
              <a:rPr lang="en-US" altLang="ja-JP" sz="1400" dirty="0"/>
              <a:t>2021: 03/17, 05/26, 07/29, 10/20</a:t>
            </a:r>
            <a:r>
              <a:rPr lang="ja-JP" altLang="en-US" sz="1400" dirty="0"/>
              <a:t>、</a:t>
            </a:r>
            <a:r>
              <a:rPr lang="en-US" altLang="ja-JP" sz="1400" dirty="0"/>
              <a:t>2022: 01/21, 04/20, 07/29 ,10/31</a:t>
            </a:r>
          </a:p>
          <a:p>
            <a:r>
              <a:rPr lang="ja-JP" altLang="en-US" sz="1400" dirty="0"/>
              <a:t>第</a:t>
            </a:r>
            <a:r>
              <a:rPr lang="en-US" altLang="ja-JP" sz="1400" dirty="0"/>
              <a:t>26</a:t>
            </a:r>
            <a:r>
              <a:rPr lang="ja-JP" altLang="en-US" sz="1400" dirty="0"/>
              <a:t>回 リアル・オンライン ハイブリッド開催 </a:t>
            </a:r>
            <a:r>
              <a:rPr lang="en-US" altLang="ja-JP" sz="1400" dirty="0"/>
              <a:t>2023/02/09 </a:t>
            </a:r>
            <a:r>
              <a:rPr lang="ja-JP" altLang="en-US" sz="1400" dirty="0"/>
              <a:t>＠日立ソリューションズ </a:t>
            </a:r>
            <a:r>
              <a:rPr lang="en-US" altLang="ja-JP" sz="1400" dirty="0"/>
              <a:t>(</a:t>
            </a:r>
            <a:r>
              <a:rPr lang="ja-JP" altLang="en-US" sz="1400" dirty="0"/>
              <a:t>日立大森ビル</a:t>
            </a:r>
            <a:r>
              <a:rPr lang="en-US" altLang="ja-JP" sz="1400" dirty="0"/>
              <a:t>)</a:t>
            </a:r>
            <a:endParaRPr lang="en-US" altLang="ja-JP" sz="1600" dirty="0"/>
          </a:p>
          <a:p>
            <a:r>
              <a:rPr lang="ja-JP" altLang="en-US" sz="1400" dirty="0"/>
              <a:t>第</a:t>
            </a:r>
            <a:r>
              <a:rPr lang="en-US" altLang="ja-JP" sz="1400" dirty="0"/>
              <a:t>27</a:t>
            </a:r>
            <a:r>
              <a:rPr lang="ja-JP" altLang="en-US" sz="1400" dirty="0"/>
              <a:t>回 リアル・オンライン ハイブリッド開催 </a:t>
            </a:r>
            <a:r>
              <a:rPr lang="en-US" altLang="ja-JP" sz="1400" dirty="0"/>
              <a:t>2023/05/18  </a:t>
            </a:r>
            <a:r>
              <a:rPr lang="ja-JP" altLang="en-US" sz="1400" dirty="0"/>
              <a:t>＠</a:t>
            </a:r>
            <a:r>
              <a:rPr lang="en-US" altLang="ja-JP" sz="1400" dirty="0"/>
              <a:t>NEC</a:t>
            </a:r>
            <a:r>
              <a:rPr lang="ja-JP" altLang="en-US" sz="1400" dirty="0"/>
              <a:t> </a:t>
            </a:r>
            <a:r>
              <a:rPr lang="en-US" altLang="ja-JP" sz="1400" dirty="0"/>
              <a:t>(</a:t>
            </a:r>
            <a:r>
              <a:rPr lang="ja-JP" altLang="en-US" sz="1400" dirty="0"/>
              <a:t>玉川事業所</a:t>
            </a:r>
            <a:r>
              <a:rPr lang="en-US" altLang="ja-JP" sz="1400" dirty="0"/>
              <a:t>)</a:t>
            </a:r>
          </a:p>
          <a:p>
            <a:r>
              <a:rPr kumimoji="1" lang="ja-JP" altLang="en-US" sz="1400" b="0" i="0" u="none" strike="noStrike" kern="1200" cap="none" spc="0" normalizeH="0" baseline="0" noProof="0" dirty="0">
                <a:ln>
                  <a:noFill/>
                </a:ln>
                <a:solidFill>
                  <a:srgbClr val="000000"/>
                </a:solidFill>
                <a:effectLst/>
                <a:uLnTx/>
                <a:uFillTx/>
                <a:latin typeface="Segoe UI"/>
                <a:ea typeface="游ゴシック"/>
                <a:cs typeface="+mn-cs"/>
              </a:rPr>
              <a:t>第</a:t>
            </a:r>
            <a:r>
              <a:rPr kumimoji="1" lang="en-US" altLang="ja-JP" sz="1400" b="0" i="0" u="none" strike="noStrike" kern="1200" cap="none" spc="0" normalizeH="0" baseline="0" noProof="0" dirty="0">
                <a:ln>
                  <a:noFill/>
                </a:ln>
                <a:solidFill>
                  <a:srgbClr val="000000"/>
                </a:solidFill>
                <a:effectLst/>
                <a:uLnTx/>
                <a:uFillTx/>
                <a:latin typeface="Segoe UI"/>
                <a:ea typeface="游ゴシック"/>
                <a:cs typeface="+mn-cs"/>
              </a:rPr>
              <a:t>28</a:t>
            </a:r>
            <a:r>
              <a:rPr kumimoji="1" lang="ja-JP" altLang="en-US" sz="1400" b="0" i="0" u="none" strike="noStrike" kern="1200" cap="none" spc="0" normalizeH="0" baseline="0" noProof="0" dirty="0">
                <a:ln>
                  <a:noFill/>
                </a:ln>
                <a:solidFill>
                  <a:srgbClr val="000000"/>
                </a:solidFill>
                <a:effectLst/>
                <a:uLnTx/>
                <a:uFillTx/>
                <a:latin typeface="Segoe UI"/>
                <a:ea typeface="游ゴシック"/>
                <a:cs typeface="+mn-cs"/>
              </a:rPr>
              <a:t>回 </a:t>
            </a:r>
            <a:r>
              <a:rPr lang="ja-JP" altLang="en-US" sz="1400" dirty="0"/>
              <a:t>リアル・オンライン ハイブリッド開催 </a:t>
            </a:r>
            <a:r>
              <a:rPr lang="en-US" altLang="ja-JP" sz="1400" dirty="0"/>
              <a:t>2023/07/11  </a:t>
            </a:r>
            <a:r>
              <a:rPr lang="ja-JP" altLang="en-US" sz="1400" dirty="0"/>
              <a:t>＠富士通 </a:t>
            </a:r>
            <a:r>
              <a:rPr lang="en-US" altLang="ja-JP" sz="1400" dirty="0"/>
              <a:t>(</a:t>
            </a:r>
            <a:r>
              <a:rPr lang="en-US" altLang="ja-JP" sz="1400" dirty="0" err="1"/>
              <a:t>Ridgelinez</a:t>
            </a:r>
            <a:r>
              <a:rPr lang="en-US" altLang="ja-JP" sz="1100" dirty="0"/>
              <a:t>(</a:t>
            </a:r>
            <a:r>
              <a:rPr lang="ja-JP" altLang="en-US" sz="1100" dirty="0"/>
              <a:t>丸の内</a:t>
            </a:r>
            <a:r>
              <a:rPr lang="en-US" altLang="ja-JP" sz="1100" dirty="0"/>
              <a:t>)</a:t>
            </a:r>
            <a:r>
              <a:rPr lang="en-US" altLang="ja-JP" sz="1400" dirty="0"/>
              <a:t>)</a:t>
            </a:r>
          </a:p>
          <a:p>
            <a:r>
              <a:rPr lang="ja-JP" altLang="en-US" sz="1400" dirty="0"/>
              <a:t>第</a:t>
            </a:r>
            <a:r>
              <a:rPr lang="en-US" altLang="ja-JP" sz="1400" dirty="0"/>
              <a:t>29</a:t>
            </a:r>
            <a:r>
              <a:rPr lang="ja-JP" altLang="en-US" sz="1400" dirty="0"/>
              <a:t>回 リアル・オンライン ハイブリッド開催 </a:t>
            </a:r>
            <a:r>
              <a:rPr lang="en-US" altLang="ja-JP" sz="1400" dirty="0"/>
              <a:t>2023/10/05  </a:t>
            </a:r>
            <a:r>
              <a:rPr lang="ja-JP" altLang="en-US" sz="1400" dirty="0"/>
              <a:t>＠ソシオネクスト</a:t>
            </a:r>
            <a:r>
              <a:rPr lang="en-US" altLang="ja-JP" sz="1400" dirty="0"/>
              <a:t>(</a:t>
            </a:r>
            <a:r>
              <a:rPr lang="ja-JP" altLang="en-US" sz="1400" dirty="0"/>
              <a:t>京都事業所</a:t>
            </a:r>
            <a:r>
              <a:rPr lang="en-US" altLang="ja-JP" sz="1400" dirty="0"/>
              <a:t>)</a:t>
            </a:r>
          </a:p>
          <a:p>
            <a:r>
              <a:rPr kumimoji="1" lang="ja-JP" altLang="en-US" sz="1400" b="0" i="0" u="none" strike="noStrike" kern="1200" cap="none" spc="0" normalizeH="0" baseline="0" noProof="0" dirty="0">
                <a:ln>
                  <a:noFill/>
                </a:ln>
                <a:solidFill>
                  <a:srgbClr val="000000"/>
                </a:solidFill>
                <a:effectLst/>
                <a:uLnTx/>
                <a:uFillTx/>
                <a:latin typeface="Segoe UI"/>
                <a:ea typeface="游ゴシック"/>
                <a:cs typeface="+mn-cs"/>
              </a:rPr>
              <a:t>第</a:t>
            </a:r>
            <a:r>
              <a:rPr kumimoji="1" lang="en-US" altLang="ja-JP" sz="1400" b="0" i="0" u="none" strike="noStrike" kern="1200" cap="none" spc="0" normalizeH="0" baseline="0" noProof="0" dirty="0">
                <a:ln>
                  <a:noFill/>
                </a:ln>
                <a:solidFill>
                  <a:srgbClr val="000000"/>
                </a:solidFill>
                <a:effectLst/>
                <a:uLnTx/>
                <a:uFillTx/>
                <a:latin typeface="Segoe UI"/>
                <a:ea typeface="游ゴシック"/>
                <a:cs typeface="+mn-cs"/>
              </a:rPr>
              <a:t>30</a:t>
            </a:r>
            <a:r>
              <a:rPr kumimoji="1" lang="ja-JP" altLang="en-US" sz="1400" b="0" i="0" u="none" strike="noStrike" kern="1200" cap="none" spc="0" normalizeH="0" baseline="0" noProof="0" dirty="0">
                <a:ln>
                  <a:noFill/>
                </a:ln>
                <a:solidFill>
                  <a:srgbClr val="000000"/>
                </a:solidFill>
                <a:effectLst/>
                <a:uLnTx/>
                <a:uFillTx/>
                <a:latin typeface="Segoe UI"/>
                <a:ea typeface="游ゴシック"/>
                <a:cs typeface="+mn-cs"/>
              </a:rPr>
              <a:t>回 </a:t>
            </a:r>
            <a:r>
              <a:rPr lang="ja-JP" altLang="en-US" sz="1600" b="1" dirty="0">
                <a:solidFill>
                  <a:srgbClr val="0070C0"/>
                </a:solidFill>
              </a:rPr>
              <a:t>リアル・オンライン ハイブリッド開催 </a:t>
            </a:r>
            <a:r>
              <a:rPr lang="en-US" altLang="ja-JP" sz="1600" b="1" dirty="0">
                <a:solidFill>
                  <a:srgbClr val="0070C0"/>
                </a:solidFill>
              </a:rPr>
              <a:t>2024/2/28  </a:t>
            </a:r>
            <a:r>
              <a:rPr lang="ja-JP" altLang="en-US" sz="1600" b="1" dirty="0">
                <a:solidFill>
                  <a:srgbClr val="0070C0"/>
                </a:solidFill>
              </a:rPr>
              <a:t>＠サイバートラスト</a:t>
            </a:r>
            <a:endParaRPr lang="en-US" altLang="ja-JP" sz="1600" b="1" dirty="0">
              <a:solidFill>
                <a:srgbClr val="0070C0"/>
              </a:solidFill>
            </a:endParaRPr>
          </a:p>
        </p:txBody>
      </p:sp>
    </p:spTree>
    <p:extLst>
      <p:ext uri="{BB962C8B-B14F-4D97-AF65-F5344CB8AC3E}">
        <p14:creationId xmlns:p14="http://schemas.microsoft.com/office/powerpoint/2010/main" val="3491563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endParaRPr kumimoji="1" lang="ja-JP" altLang="en-US" b="1" dirty="0">
              <a:latin typeface="+mj-ea"/>
              <a:ea typeface="+mj-ea"/>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1" y="1951719"/>
            <a:ext cx="10320000" cy="3067956"/>
          </a:xfrm>
        </p:spPr>
        <p:txBody>
          <a:bodyPr/>
          <a:lstStyle/>
          <a:p>
            <a:pPr marL="0" indent="0">
              <a:buNone/>
            </a:pPr>
            <a:r>
              <a:rPr kumimoji="1" lang="en-US" altLang="ja-JP" sz="4000" b="1" dirty="0" err="1">
                <a:solidFill>
                  <a:srgbClr val="00849D"/>
                </a:solidFill>
              </a:rPr>
              <a:t>OpenChain</a:t>
            </a:r>
            <a:r>
              <a:rPr kumimoji="1" lang="ja-JP" altLang="en-US" sz="4000" b="1" dirty="0">
                <a:solidFill>
                  <a:srgbClr val="00849D"/>
                </a:solidFill>
                <a:latin typeface="游ゴシック" panose="020B0400000000000000" pitchFamily="50" charset="-128"/>
                <a:ea typeface="游ゴシック" panose="020B0400000000000000" pitchFamily="50" charset="-128"/>
              </a:rPr>
              <a:t>プロジェクトの紹介</a:t>
            </a:r>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8" name="スライド番号プレースホルダー 7">
            <a:extLst>
              <a:ext uri="{FF2B5EF4-FFF2-40B4-BE49-F238E27FC236}">
                <a16:creationId xmlns:a16="http://schemas.microsoft.com/office/drawing/2014/main" id="{5FAE0D01-672C-0639-F948-1AA7088D9EF2}"/>
              </a:ext>
            </a:extLst>
          </p:cNvPr>
          <p:cNvSpPr>
            <a:spLocks noGrp="1"/>
          </p:cNvSpPr>
          <p:nvPr>
            <p:ph type="sldNum" sz="quarter" idx="4"/>
          </p:nvPr>
        </p:nvSpPr>
        <p:spPr/>
        <p:txBody>
          <a:bodyPr/>
          <a:lstStyle/>
          <a:p>
            <a:fld id="{9E677C9D-2908-4B51-B245-D0108F3FAF17}" type="slidenum">
              <a:rPr lang="ja-JP" altLang="en-US" smtClean="0"/>
              <a:pPr/>
              <a:t>3</a:t>
            </a:fld>
            <a:endParaRPr lang="ja-JP" altLang="en-US" dirty="0"/>
          </a:p>
        </p:txBody>
      </p:sp>
    </p:spTree>
    <p:extLst>
      <p:ext uri="{BB962C8B-B14F-4D97-AF65-F5344CB8AC3E}">
        <p14:creationId xmlns:p14="http://schemas.microsoft.com/office/powerpoint/2010/main" val="42052657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ja-JP" altLang="en-US" b="1" dirty="0">
                <a:latin typeface="+mj-lt"/>
                <a:ea typeface="游ゴシック" panose="020B0400000000000000" pitchFamily="50" charset="-128"/>
              </a:rPr>
              <a:t>全体会合</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088821"/>
            <a:ext cx="10320000" cy="394195"/>
          </a:xfrm>
        </p:spPr>
        <p:txBody>
          <a:bodyPr/>
          <a:lstStyle/>
          <a:p>
            <a:pPr marL="0" indent="0">
              <a:buNone/>
            </a:pPr>
            <a:r>
              <a:rPr kumimoji="1" lang="ja-JP" altLang="en-US" sz="2400" b="1" dirty="0">
                <a:latin typeface="+mj-lt"/>
                <a:ea typeface="+mn-ea"/>
              </a:rPr>
              <a:t>最近のテーマ</a:t>
            </a:r>
            <a:endParaRPr kumimoji="1" lang="ja-JP" altLang="en-US" sz="2400" b="1" dirty="0">
              <a:latin typeface="+mn-lt"/>
              <a:ea typeface="+mj-ea"/>
            </a:endParaRPr>
          </a:p>
        </p:txBody>
      </p:sp>
      <p:graphicFrame>
        <p:nvGraphicFramePr>
          <p:cNvPr id="12" name="表 7">
            <a:extLst>
              <a:ext uri="{FF2B5EF4-FFF2-40B4-BE49-F238E27FC236}">
                <a16:creationId xmlns:a16="http://schemas.microsoft.com/office/drawing/2014/main" id="{A59BD342-E036-4CBE-AD30-5E43E6963C1E}"/>
              </a:ext>
            </a:extLst>
          </p:cNvPr>
          <p:cNvGraphicFramePr>
            <a:graphicFrameLocks noGrp="1"/>
          </p:cNvGraphicFramePr>
          <p:nvPr>
            <p:extLst>
              <p:ext uri="{D42A27DB-BD31-4B8C-83A1-F6EECF244321}">
                <p14:modId xmlns:p14="http://schemas.microsoft.com/office/powerpoint/2010/main" val="376007529"/>
              </p:ext>
            </p:extLst>
          </p:nvPr>
        </p:nvGraphicFramePr>
        <p:xfrm>
          <a:off x="372978" y="1505780"/>
          <a:ext cx="11225463" cy="4907280"/>
        </p:xfrm>
        <a:graphic>
          <a:graphicData uri="http://schemas.openxmlformats.org/drawingml/2006/table">
            <a:tbl>
              <a:tblPr firstRow="1" bandRow="1"/>
              <a:tblGrid>
                <a:gridCol w="915377">
                  <a:extLst>
                    <a:ext uri="{9D8B030D-6E8A-4147-A177-3AD203B41FA5}">
                      <a16:colId xmlns:a16="http://schemas.microsoft.com/office/drawing/2014/main" val="1905099749"/>
                    </a:ext>
                  </a:extLst>
                </a:gridCol>
                <a:gridCol w="1349348">
                  <a:extLst>
                    <a:ext uri="{9D8B030D-6E8A-4147-A177-3AD203B41FA5}">
                      <a16:colId xmlns:a16="http://schemas.microsoft.com/office/drawing/2014/main" val="3818027622"/>
                    </a:ext>
                  </a:extLst>
                </a:gridCol>
                <a:gridCol w="7798075">
                  <a:extLst>
                    <a:ext uri="{9D8B030D-6E8A-4147-A177-3AD203B41FA5}">
                      <a16:colId xmlns:a16="http://schemas.microsoft.com/office/drawing/2014/main" val="3749632987"/>
                    </a:ext>
                  </a:extLst>
                </a:gridCol>
                <a:gridCol w="1162663">
                  <a:extLst>
                    <a:ext uri="{9D8B030D-6E8A-4147-A177-3AD203B41FA5}">
                      <a16:colId xmlns:a16="http://schemas.microsoft.com/office/drawing/2014/main" val="3871920284"/>
                    </a:ext>
                  </a:extLst>
                </a:gridCol>
              </a:tblGrid>
              <a:tr h="241523">
                <a:tc>
                  <a:txBody>
                    <a:bodyPr/>
                    <a:lstStyle>
                      <a:lvl1pPr marL="0" algn="l" defTabSz="1219170" rtl="0" eaLnBrk="1" latinLnBrk="0" hangingPunct="1">
                        <a:defRPr kumimoji="1" sz="2400" b="1" kern="1200">
                          <a:solidFill>
                            <a:schemeClr val="lt1"/>
                          </a:solidFill>
                          <a:latin typeface="Segoe UI"/>
                          <a:ea typeface="游ゴシック"/>
                        </a:defRPr>
                      </a:lvl1pPr>
                      <a:lvl2pPr marL="609585" algn="l" defTabSz="1219170" rtl="0" eaLnBrk="1" latinLnBrk="0" hangingPunct="1">
                        <a:defRPr kumimoji="1" sz="2400" b="1" kern="1200">
                          <a:solidFill>
                            <a:schemeClr val="lt1"/>
                          </a:solidFill>
                          <a:latin typeface="Segoe UI"/>
                          <a:ea typeface="游ゴシック"/>
                        </a:defRPr>
                      </a:lvl2pPr>
                      <a:lvl3pPr marL="1219170" algn="l" defTabSz="1219170" rtl="0" eaLnBrk="1" latinLnBrk="0" hangingPunct="1">
                        <a:defRPr kumimoji="1" sz="2400" b="1" kern="1200">
                          <a:solidFill>
                            <a:schemeClr val="lt1"/>
                          </a:solidFill>
                          <a:latin typeface="Segoe UI"/>
                          <a:ea typeface="游ゴシック"/>
                        </a:defRPr>
                      </a:lvl3pPr>
                      <a:lvl4pPr marL="1828754" algn="l" defTabSz="1219170" rtl="0" eaLnBrk="1" latinLnBrk="0" hangingPunct="1">
                        <a:defRPr kumimoji="1" sz="2400" b="1" kern="1200">
                          <a:solidFill>
                            <a:schemeClr val="lt1"/>
                          </a:solidFill>
                          <a:latin typeface="Segoe UI"/>
                          <a:ea typeface="游ゴシック"/>
                        </a:defRPr>
                      </a:lvl4pPr>
                      <a:lvl5pPr marL="2438339" algn="l" defTabSz="1219170" rtl="0" eaLnBrk="1" latinLnBrk="0" hangingPunct="1">
                        <a:defRPr kumimoji="1" sz="2400" b="1" kern="1200">
                          <a:solidFill>
                            <a:schemeClr val="lt1"/>
                          </a:solidFill>
                          <a:latin typeface="Segoe UI"/>
                          <a:ea typeface="游ゴシック"/>
                        </a:defRPr>
                      </a:lvl5pPr>
                      <a:lvl6pPr marL="3047924" algn="l" defTabSz="1219170" rtl="0" eaLnBrk="1" latinLnBrk="0" hangingPunct="1">
                        <a:defRPr kumimoji="1" sz="2400" b="1" kern="1200">
                          <a:solidFill>
                            <a:schemeClr val="lt1"/>
                          </a:solidFill>
                          <a:latin typeface="Segoe UI"/>
                          <a:ea typeface="游ゴシック"/>
                        </a:defRPr>
                      </a:lvl6pPr>
                      <a:lvl7pPr marL="3657509" algn="l" defTabSz="1219170" rtl="0" eaLnBrk="1" latinLnBrk="0" hangingPunct="1">
                        <a:defRPr kumimoji="1" sz="2400" b="1" kern="1200">
                          <a:solidFill>
                            <a:schemeClr val="lt1"/>
                          </a:solidFill>
                          <a:latin typeface="Segoe UI"/>
                          <a:ea typeface="游ゴシック"/>
                        </a:defRPr>
                      </a:lvl7pPr>
                      <a:lvl8pPr marL="4267093" algn="l" defTabSz="1219170" rtl="0" eaLnBrk="1" latinLnBrk="0" hangingPunct="1">
                        <a:defRPr kumimoji="1" sz="2400" b="1" kern="1200">
                          <a:solidFill>
                            <a:schemeClr val="lt1"/>
                          </a:solidFill>
                          <a:latin typeface="Segoe UI"/>
                          <a:ea typeface="游ゴシック"/>
                        </a:defRPr>
                      </a:lvl8pPr>
                      <a:lvl9pPr marL="4876678" algn="l" defTabSz="1219170" rtl="0" eaLnBrk="1" latinLnBrk="0" hangingPunct="1">
                        <a:defRPr kumimoji="1" sz="2400" b="1" kern="1200">
                          <a:solidFill>
                            <a:schemeClr val="lt1"/>
                          </a:solidFill>
                          <a:latin typeface="Segoe UI"/>
                          <a:ea typeface="游ゴシック"/>
                        </a:defRPr>
                      </a:lvl9pPr>
                    </a:lstStyle>
                    <a:p>
                      <a:pPr algn="ctr"/>
                      <a:r>
                        <a:rPr kumimoji="1" lang="en-US" altLang="ja-JP" sz="1600" dirty="0"/>
                        <a:t>No.</a:t>
                      </a:r>
                      <a:endParaRPr kumimoji="1" lang="ja-JP" altLang="en-US" sz="1600" dirty="0"/>
                    </a:p>
                  </a:txBody>
                  <a:tcPr>
                    <a:lnL w="12700" cmpd="sng">
                      <a:solidFill>
                        <a:sysClr val="window" lastClr="FFFFFF"/>
                      </a:solidFill>
                    </a:lnL>
                    <a:lnR w="12700" cap="flat" cmpd="sng" algn="ctr">
                      <a:solidFill>
                        <a:srgbClr val="68A2DB"/>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1219170" rtl="0" eaLnBrk="1" latinLnBrk="0" hangingPunct="1">
                        <a:defRPr kumimoji="1" sz="2400" b="1" kern="1200">
                          <a:solidFill>
                            <a:schemeClr val="lt1"/>
                          </a:solidFill>
                          <a:latin typeface="Segoe UI"/>
                          <a:ea typeface="游ゴシック"/>
                        </a:defRPr>
                      </a:lvl1pPr>
                      <a:lvl2pPr marL="609585" algn="l" defTabSz="1219170" rtl="0" eaLnBrk="1" latinLnBrk="0" hangingPunct="1">
                        <a:defRPr kumimoji="1" sz="2400" b="1" kern="1200">
                          <a:solidFill>
                            <a:schemeClr val="lt1"/>
                          </a:solidFill>
                          <a:latin typeface="Segoe UI"/>
                          <a:ea typeface="游ゴシック"/>
                        </a:defRPr>
                      </a:lvl2pPr>
                      <a:lvl3pPr marL="1219170" algn="l" defTabSz="1219170" rtl="0" eaLnBrk="1" latinLnBrk="0" hangingPunct="1">
                        <a:defRPr kumimoji="1" sz="2400" b="1" kern="1200">
                          <a:solidFill>
                            <a:schemeClr val="lt1"/>
                          </a:solidFill>
                          <a:latin typeface="Segoe UI"/>
                          <a:ea typeface="游ゴシック"/>
                        </a:defRPr>
                      </a:lvl3pPr>
                      <a:lvl4pPr marL="1828754" algn="l" defTabSz="1219170" rtl="0" eaLnBrk="1" latinLnBrk="0" hangingPunct="1">
                        <a:defRPr kumimoji="1" sz="2400" b="1" kern="1200">
                          <a:solidFill>
                            <a:schemeClr val="lt1"/>
                          </a:solidFill>
                          <a:latin typeface="Segoe UI"/>
                          <a:ea typeface="游ゴシック"/>
                        </a:defRPr>
                      </a:lvl4pPr>
                      <a:lvl5pPr marL="2438339" algn="l" defTabSz="1219170" rtl="0" eaLnBrk="1" latinLnBrk="0" hangingPunct="1">
                        <a:defRPr kumimoji="1" sz="2400" b="1" kern="1200">
                          <a:solidFill>
                            <a:schemeClr val="lt1"/>
                          </a:solidFill>
                          <a:latin typeface="Segoe UI"/>
                          <a:ea typeface="游ゴシック"/>
                        </a:defRPr>
                      </a:lvl5pPr>
                      <a:lvl6pPr marL="3047924" algn="l" defTabSz="1219170" rtl="0" eaLnBrk="1" latinLnBrk="0" hangingPunct="1">
                        <a:defRPr kumimoji="1" sz="2400" b="1" kern="1200">
                          <a:solidFill>
                            <a:schemeClr val="lt1"/>
                          </a:solidFill>
                          <a:latin typeface="Segoe UI"/>
                          <a:ea typeface="游ゴシック"/>
                        </a:defRPr>
                      </a:lvl6pPr>
                      <a:lvl7pPr marL="3657509" algn="l" defTabSz="1219170" rtl="0" eaLnBrk="1" latinLnBrk="0" hangingPunct="1">
                        <a:defRPr kumimoji="1" sz="2400" b="1" kern="1200">
                          <a:solidFill>
                            <a:schemeClr val="lt1"/>
                          </a:solidFill>
                          <a:latin typeface="Segoe UI"/>
                          <a:ea typeface="游ゴシック"/>
                        </a:defRPr>
                      </a:lvl7pPr>
                      <a:lvl8pPr marL="4267093" algn="l" defTabSz="1219170" rtl="0" eaLnBrk="1" latinLnBrk="0" hangingPunct="1">
                        <a:defRPr kumimoji="1" sz="2400" b="1" kern="1200">
                          <a:solidFill>
                            <a:schemeClr val="lt1"/>
                          </a:solidFill>
                          <a:latin typeface="Segoe UI"/>
                          <a:ea typeface="游ゴシック"/>
                        </a:defRPr>
                      </a:lvl8pPr>
                      <a:lvl9pPr marL="4876678" algn="l" defTabSz="1219170" rtl="0" eaLnBrk="1" latinLnBrk="0" hangingPunct="1">
                        <a:defRPr kumimoji="1" sz="2400" b="1" kern="1200">
                          <a:solidFill>
                            <a:schemeClr val="lt1"/>
                          </a:solidFill>
                          <a:latin typeface="Segoe UI"/>
                          <a:ea typeface="游ゴシック"/>
                        </a:defRPr>
                      </a:lvl9pPr>
                    </a:lstStyle>
                    <a:p>
                      <a:pPr algn="ctr"/>
                      <a:r>
                        <a:rPr kumimoji="1" lang="ja-JP" altLang="en-US" sz="1600" dirty="0"/>
                        <a:t>開催日</a:t>
                      </a:r>
                    </a:p>
                  </a:txBody>
                  <a:tcPr>
                    <a:lnL w="12700" cap="flat" cmpd="sng" algn="ctr">
                      <a:solidFill>
                        <a:srgbClr val="68A2DB"/>
                      </a:solidFill>
                      <a:prstDash val="solid"/>
                      <a:round/>
                      <a:headEnd type="none" w="med" len="med"/>
                      <a:tailEnd type="none" w="med" len="med"/>
                    </a:lnL>
                    <a:lnR w="12700" cap="flat" cmpd="sng" algn="ctr">
                      <a:solidFill>
                        <a:srgbClr val="68A2DB"/>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1219170" rtl="0" eaLnBrk="1" latinLnBrk="0" hangingPunct="1">
                        <a:defRPr kumimoji="1" sz="2400" b="1" kern="1200">
                          <a:solidFill>
                            <a:schemeClr val="lt1"/>
                          </a:solidFill>
                          <a:latin typeface="Segoe UI"/>
                          <a:ea typeface="游ゴシック"/>
                        </a:defRPr>
                      </a:lvl1pPr>
                      <a:lvl2pPr marL="609585" algn="l" defTabSz="1219170" rtl="0" eaLnBrk="1" latinLnBrk="0" hangingPunct="1">
                        <a:defRPr kumimoji="1" sz="2400" b="1" kern="1200">
                          <a:solidFill>
                            <a:schemeClr val="lt1"/>
                          </a:solidFill>
                          <a:latin typeface="Segoe UI"/>
                          <a:ea typeface="游ゴシック"/>
                        </a:defRPr>
                      </a:lvl2pPr>
                      <a:lvl3pPr marL="1219170" algn="l" defTabSz="1219170" rtl="0" eaLnBrk="1" latinLnBrk="0" hangingPunct="1">
                        <a:defRPr kumimoji="1" sz="2400" b="1" kern="1200">
                          <a:solidFill>
                            <a:schemeClr val="lt1"/>
                          </a:solidFill>
                          <a:latin typeface="Segoe UI"/>
                          <a:ea typeface="游ゴシック"/>
                        </a:defRPr>
                      </a:lvl3pPr>
                      <a:lvl4pPr marL="1828754" algn="l" defTabSz="1219170" rtl="0" eaLnBrk="1" latinLnBrk="0" hangingPunct="1">
                        <a:defRPr kumimoji="1" sz="2400" b="1" kern="1200">
                          <a:solidFill>
                            <a:schemeClr val="lt1"/>
                          </a:solidFill>
                          <a:latin typeface="Segoe UI"/>
                          <a:ea typeface="游ゴシック"/>
                        </a:defRPr>
                      </a:lvl4pPr>
                      <a:lvl5pPr marL="2438339" algn="l" defTabSz="1219170" rtl="0" eaLnBrk="1" latinLnBrk="0" hangingPunct="1">
                        <a:defRPr kumimoji="1" sz="2400" b="1" kern="1200">
                          <a:solidFill>
                            <a:schemeClr val="lt1"/>
                          </a:solidFill>
                          <a:latin typeface="Segoe UI"/>
                          <a:ea typeface="游ゴシック"/>
                        </a:defRPr>
                      </a:lvl5pPr>
                      <a:lvl6pPr marL="3047924" algn="l" defTabSz="1219170" rtl="0" eaLnBrk="1" latinLnBrk="0" hangingPunct="1">
                        <a:defRPr kumimoji="1" sz="2400" b="1" kern="1200">
                          <a:solidFill>
                            <a:schemeClr val="lt1"/>
                          </a:solidFill>
                          <a:latin typeface="Segoe UI"/>
                          <a:ea typeface="游ゴシック"/>
                        </a:defRPr>
                      </a:lvl6pPr>
                      <a:lvl7pPr marL="3657509" algn="l" defTabSz="1219170" rtl="0" eaLnBrk="1" latinLnBrk="0" hangingPunct="1">
                        <a:defRPr kumimoji="1" sz="2400" b="1" kern="1200">
                          <a:solidFill>
                            <a:schemeClr val="lt1"/>
                          </a:solidFill>
                          <a:latin typeface="Segoe UI"/>
                          <a:ea typeface="游ゴシック"/>
                        </a:defRPr>
                      </a:lvl7pPr>
                      <a:lvl8pPr marL="4267093" algn="l" defTabSz="1219170" rtl="0" eaLnBrk="1" latinLnBrk="0" hangingPunct="1">
                        <a:defRPr kumimoji="1" sz="2400" b="1" kern="1200">
                          <a:solidFill>
                            <a:schemeClr val="lt1"/>
                          </a:solidFill>
                          <a:latin typeface="Segoe UI"/>
                          <a:ea typeface="游ゴシック"/>
                        </a:defRPr>
                      </a:lvl8pPr>
                      <a:lvl9pPr marL="4876678" algn="l" defTabSz="1219170" rtl="0" eaLnBrk="1" latinLnBrk="0" hangingPunct="1">
                        <a:defRPr kumimoji="1" sz="2400" b="1" kern="1200">
                          <a:solidFill>
                            <a:schemeClr val="lt1"/>
                          </a:solidFill>
                          <a:latin typeface="Segoe UI"/>
                          <a:ea typeface="游ゴシック"/>
                        </a:defRPr>
                      </a:lvl9pPr>
                    </a:lstStyle>
                    <a:p>
                      <a:pPr algn="ctr"/>
                      <a:r>
                        <a:rPr kumimoji="1" lang="ja-JP" altLang="en-US" sz="1600" dirty="0"/>
                        <a:t>テーマ</a:t>
                      </a:r>
                    </a:p>
                  </a:txBody>
                  <a:tcPr>
                    <a:lnL w="12700" cap="flat" cmpd="sng" algn="ctr">
                      <a:solidFill>
                        <a:srgbClr val="68A2DB"/>
                      </a:solidFill>
                      <a:prstDash val="solid"/>
                      <a:round/>
                      <a:headEnd type="none" w="med" len="med"/>
                      <a:tailEnd type="none" w="med" len="med"/>
                    </a:lnL>
                    <a:lnR w="12700" cap="flat" cmpd="sng" algn="ctr">
                      <a:solidFill>
                        <a:srgbClr val="68A2DB"/>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1219170" rtl="0" eaLnBrk="1" latinLnBrk="0" hangingPunct="1">
                        <a:defRPr kumimoji="1" sz="2400" b="1" kern="1200">
                          <a:solidFill>
                            <a:schemeClr val="lt1"/>
                          </a:solidFill>
                          <a:latin typeface="Segoe UI"/>
                          <a:ea typeface="游ゴシック"/>
                        </a:defRPr>
                      </a:lvl1pPr>
                      <a:lvl2pPr marL="609585" algn="l" defTabSz="1219170" rtl="0" eaLnBrk="1" latinLnBrk="0" hangingPunct="1">
                        <a:defRPr kumimoji="1" sz="2400" b="1" kern="1200">
                          <a:solidFill>
                            <a:schemeClr val="lt1"/>
                          </a:solidFill>
                          <a:latin typeface="Segoe UI"/>
                          <a:ea typeface="游ゴシック"/>
                        </a:defRPr>
                      </a:lvl2pPr>
                      <a:lvl3pPr marL="1219170" algn="l" defTabSz="1219170" rtl="0" eaLnBrk="1" latinLnBrk="0" hangingPunct="1">
                        <a:defRPr kumimoji="1" sz="2400" b="1" kern="1200">
                          <a:solidFill>
                            <a:schemeClr val="lt1"/>
                          </a:solidFill>
                          <a:latin typeface="Segoe UI"/>
                          <a:ea typeface="游ゴシック"/>
                        </a:defRPr>
                      </a:lvl3pPr>
                      <a:lvl4pPr marL="1828754" algn="l" defTabSz="1219170" rtl="0" eaLnBrk="1" latinLnBrk="0" hangingPunct="1">
                        <a:defRPr kumimoji="1" sz="2400" b="1" kern="1200">
                          <a:solidFill>
                            <a:schemeClr val="lt1"/>
                          </a:solidFill>
                          <a:latin typeface="Segoe UI"/>
                          <a:ea typeface="游ゴシック"/>
                        </a:defRPr>
                      </a:lvl4pPr>
                      <a:lvl5pPr marL="2438339" algn="l" defTabSz="1219170" rtl="0" eaLnBrk="1" latinLnBrk="0" hangingPunct="1">
                        <a:defRPr kumimoji="1" sz="2400" b="1" kern="1200">
                          <a:solidFill>
                            <a:schemeClr val="lt1"/>
                          </a:solidFill>
                          <a:latin typeface="Segoe UI"/>
                          <a:ea typeface="游ゴシック"/>
                        </a:defRPr>
                      </a:lvl5pPr>
                      <a:lvl6pPr marL="3047924" algn="l" defTabSz="1219170" rtl="0" eaLnBrk="1" latinLnBrk="0" hangingPunct="1">
                        <a:defRPr kumimoji="1" sz="2400" b="1" kern="1200">
                          <a:solidFill>
                            <a:schemeClr val="lt1"/>
                          </a:solidFill>
                          <a:latin typeface="Segoe UI"/>
                          <a:ea typeface="游ゴシック"/>
                        </a:defRPr>
                      </a:lvl6pPr>
                      <a:lvl7pPr marL="3657509" algn="l" defTabSz="1219170" rtl="0" eaLnBrk="1" latinLnBrk="0" hangingPunct="1">
                        <a:defRPr kumimoji="1" sz="2400" b="1" kern="1200">
                          <a:solidFill>
                            <a:schemeClr val="lt1"/>
                          </a:solidFill>
                          <a:latin typeface="Segoe UI"/>
                          <a:ea typeface="游ゴシック"/>
                        </a:defRPr>
                      </a:lvl7pPr>
                      <a:lvl8pPr marL="4267093" algn="l" defTabSz="1219170" rtl="0" eaLnBrk="1" latinLnBrk="0" hangingPunct="1">
                        <a:defRPr kumimoji="1" sz="2400" b="1" kern="1200">
                          <a:solidFill>
                            <a:schemeClr val="lt1"/>
                          </a:solidFill>
                          <a:latin typeface="Segoe UI"/>
                          <a:ea typeface="游ゴシック"/>
                        </a:defRPr>
                      </a:lvl8pPr>
                      <a:lvl9pPr marL="4876678" algn="l" defTabSz="1219170" rtl="0" eaLnBrk="1" latinLnBrk="0" hangingPunct="1">
                        <a:defRPr kumimoji="1" sz="2400" b="1" kern="1200">
                          <a:solidFill>
                            <a:schemeClr val="lt1"/>
                          </a:solidFill>
                          <a:latin typeface="Segoe UI"/>
                          <a:ea typeface="游ゴシック"/>
                        </a:defRPr>
                      </a:lvl9pPr>
                    </a:lstStyle>
                    <a:p>
                      <a:pPr algn="ctr"/>
                      <a:r>
                        <a:rPr kumimoji="1" lang="ja-JP" altLang="en-US" sz="1600" dirty="0"/>
                        <a:t>参加者数</a:t>
                      </a:r>
                    </a:p>
                  </a:txBody>
                  <a:tcPr anchor="ctr">
                    <a:lnL w="12700" cap="flat" cmpd="sng" algn="ctr">
                      <a:solidFill>
                        <a:srgbClr val="68A2DB"/>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883415732"/>
                  </a:ext>
                </a:extLst>
              </a:tr>
              <a:tr h="241523">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en-US" sz="1600" dirty="0"/>
                        <a:t>第</a:t>
                      </a:r>
                      <a:r>
                        <a:rPr kumimoji="1" lang="en-US" altLang="ja-JP" sz="1600" dirty="0"/>
                        <a:t>20</a:t>
                      </a:r>
                      <a:r>
                        <a:rPr kumimoji="1" lang="ja-JP" altLang="en-US" sz="16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2021/7/29</a:t>
                      </a:r>
                      <a:endParaRPr kumimoji="1" lang="ja-JP" altLang="en-US" sz="16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Lightning Talk:  </a:t>
                      </a:r>
                      <a:r>
                        <a:rPr kumimoji="1" lang="ja-JP" altLang="en-US" sz="1600" dirty="0"/>
                        <a:t>「各社の状況：</a:t>
                      </a:r>
                      <a:r>
                        <a:rPr kumimoji="1" lang="en-US" altLang="ja-JP" sz="1600" dirty="0"/>
                        <a:t>OSS</a:t>
                      </a:r>
                      <a:r>
                        <a:rPr kumimoji="1" lang="ja-JP" altLang="en-US" sz="1600" dirty="0"/>
                        <a:t>に関するポリシー編」　</a:t>
                      </a: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pPr algn="ctr"/>
                      <a:r>
                        <a:rPr kumimoji="1" lang="en-US" altLang="ja-JP" sz="1600" dirty="0"/>
                        <a:t>66</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0712490"/>
                  </a:ext>
                </a:extLst>
              </a:tr>
              <a:tr h="241523">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en-US" sz="1600" dirty="0"/>
                        <a:t>第</a:t>
                      </a:r>
                      <a:r>
                        <a:rPr kumimoji="1" lang="en-US" altLang="ja-JP" sz="1600" dirty="0"/>
                        <a:t>21</a:t>
                      </a:r>
                      <a:r>
                        <a:rPr kumimoji="1" lang="ja-JP" altLang="en-US" sz="1600" dirty="0"/>
                        <a:t>回</a:t>
                      </a:r>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2021/10/20</a:t>
                      </a:r>
                      <a:endParaRPr kumimoji="1" lang="ja-JP" altLang="en-US" sz="1600" dirty="0"/>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ja-JP" sz="1600" kern="1200" dirty="0">
                          <a:solidFill>
                            <a:schemeClr val="dk1"/>
                          </a:solidFill>
                          <a:effectLst/>
                          <a:latin typeface="+mn-lt"/>
                          <a:ea typeface="+mn-ea"/>
                          <a:cs typeface="+mn-cs"/>
                        </a:rPr>
                        <a:t>事例紹介</a:t>
                      </a:r>
                      <a:r>
                        <a:rPr kumimoji="1" lang="en-US" altLang="ja-JP" sz="1600" kern="1200" dirty="0">
                          <a:solidFill>
                            <a:schemeClr val="dk1"/>
                          </a:solidFill>
                          <a:effectLst/>
                          <a:latin typeface="+mn-lt"/>
                          <a:ea typeface="+mn-ea"/>
                          <a:cs typeface="+mn-cs"/>
                        </a:rPr>
                        <a:t>: </a:t>
                      </a:r>
                      <a:r>
                        <a:rPr kumimoji="1" lang="ja-JP" altLang="ja-JP" sz="1600" kern="1200" dirty="0">
                          <a:solidFill>
                            <a:schemeClr val="dk1"/>
                          </a:solidFill>
                          <a:effectLst/>
                          <a:latin typeface="+mn-lt"/>
                          <a:ea typeface="+mn-ea"/>
                          <a:cs typeface="+mn-cs"/>
                        </a:rPr>
                        <a:t>「</a:t>
                      </a:r>
                      <a:r>
                        <a:rPr kumimoji="1" lang="en-US" altLang="ja-JP" sz="1600" kern="1200" dirty="0">
                          <a:solidFill>
                            <a:schemeClr val="dk1"/>
                          </a:solidFill>
                          <a:effectLst/>
                          <a:latin typeface="+mn-lt"/>
                          <a:ea typeface="+mn-ea"/>
                          <a:cs typeface="+mn-cs"/>
                        </a:rPr>
                        <a:t>Growing Open Source Culture Inside Sony</a:t>
                      </a:r>
                      <a:r>
                        <a:rPr kumimoji="1" lang="ja-JP" altLang="ja-JP" sz="1600" kern="1200" dirty="0">
                          <a:solidFill>
                            <a:schemeClr val="dk1"/>
                          </a:solidFill>
                          <a:effectLst/>
                          <a:latin typeface="+mn-lt"/>
                          <a:ea typeface="+mn-ea"/>
                          <a:cs typeface="+mn-cs"/>
                        </a:rPr>
                        <a:t>」</a:t>
                      </a:r>
                      <a:endParaRPr kumimoji="1" lang="ja-JP" altLang="en-US" sz="2000" dirty="0"/>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pPr algn="ctr"/>
                      <a:r>
                        <a:rPr kumimoji="1" lang="en-US" altLang="ja-JP" sz="1600" dirty="0"/>
                        <a:t>79</a:t>
                      </a:r>
                    </a:p>
                  </a:txBody>
                  <a:tcPr anchor="ct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1288126"/>
                  </a:ext>
                </a:extLst>
              </a:tr>
              <a:tr h="241523">
                <a:tc>
                  <a:txBody>
                    <a:bodyPr/>
                    <a:lstStyle/>
                    <a:p>
                      <a:r>
                        <a:rPr kumimoji="1" lang="ja-JP" altLang="en-US" sz="1600" dirty="0"/>
                        <a:t>第</a:t>
                      </a:r>
                      <a:r>
                        <a:rPr kumimoji="1" lang="en-US" altLang="ja-JP" sz="1600" dirty="0"/>
                        <a:t>22</a:t>
                      </a:r>
                      <a:r>
                        <a:rPr kumimoji="1" lang="ja-JP" altLang="en-US" sz="16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600" dirty="0"/>
                        <a:t>2022/1/21</a:t>
                      </a:r>
                      <a:endParaRPr kumimoji="1" lang="ja-JP" altLang="en-US" sz="16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ja-JP" altLang="en-US" sz="1600" dirty="0"/>
                        <a:t>事例紹介</a:t>
                      </a:r>
                      <a:r>
                        <a:rPr kumimoji="1" lang="en-US" altLang="ja-JP" sz="1600" dirty="0"/>
                        <a:t>: </a:t>
                      </a:r>
                      <a:r>
                        <a:rPr kumimoji="1" lang="ja-JP" altLang="en-US" sz="1600" dirty="0"/>
                        <a:t>「メルカリの</a:t>
                      </a:r>
                      <a:r>
                        <a:rPr kumimoji="1" lang="en-US" altLang="ja-JP" sz="1600" dirty="0"/>
                        <a:t>OSPO </a:t>
                      </a:r>
                      <a:r>
                        <a:rPr kumimoji="1" lang="ja-JP" altLang="en-US" sz="1600" dirty="0"/>
                        <a:t>立ち上げ事例」</a:t>
                      </a: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600" dirty="0"/>
                        <a:t>57</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2834618"/>
                  </a:ext>
                </a:extLst>
              </a:tr>
              <a:tr h="241523">
                <a:tc>
                  <a:txBody>
                    <a:bodyPr/>
                    <a:lstStyle/>
                    <a:p>
                      <a:r>
                        <a:rPr kumimoji="1" lang="ja-JP" altLang="en-US" sz="1600" dirty="0"/>
                        <a:t>第</a:t>
                      </a:r>
                      <a:r>
                        <a:rPr kumimoji="1" lang="en-US" altLang="ja-JP" sz="1600" dirty="0"/>
                        <a:t>23</a:t>
                      </a:r>
                      <a:r>
                        <a:rPr kumimoji="1" lang="ja-JP" altLang="en-US" sz="16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600" dirty="0"/>
                        <a:t>2022/4/20</a:t>
                      </a:r>
                      <a:endParaRPr kumimoji="1" lang="ja-JP" altLang="en-US" sz="16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lang="en-US" altLang="ja-JP" sz="1600" dirty="0" err="1">
                          <a:solidFill>
                            <a:prstClr val="black"/>
                          </a:solidFill>
                          <a:latin typeface="+mn-ea"/>
                          <a:ea typeface="+mn-ea"/>
                        </a:rPr>
                        <a:t>OpenChain</a:t>
                      </a:r>
                      <a:r>
                        <a:rPr lang="en-US" altLang="ja-JP" sz="1600" dirty="0">
                          <a:solidFill>
                            <a:prstClr val="black"/>
                          </a:solidFill>
                          <a:latin typeface="+mn-ea"/>
                          <a:ea typeface="+mn-ea"/>
                        </a:rPr>
                        <a:t> Industry Survey 2022 (</a:t>
                      </a:r>
                      <a:r>
                        <a:rPr lang="en-US" altLang="ja-JP" sz="1600" dirty="0" err="1">
                          <a:solidFill>
                            <a:prstClr val="black"/>
                          </a:solidFill>
                          <a:latin typeface="+mn-ea"/>
                          <a:ea typeface="+mn-ea"/>
                        </a:rPr>
                        <a:t>OpenChain</a:t>
                      </a:r>
                      <a:r>
                        <a:rPr lang="ja-JP" altLang="en-US" sz="1600" dirty="0">
                          <a:solidFill>
                            <a:prstClr val="black"/>
                          </a:solidFill>
                          <a:latin typeface="+mn-ea"/>
                          <a:ea typeface="+mn-ea"/>
                        </a:rPr>
                        <a:t>業界調査</a:t>
                      </a:r>
                      <a:r>
                        <a:rPr lang="en-US" altLang="ja-JP" sz="1600" dirty="0">
                          <a:solidFill>
                            <a:prstClr val="black"/>
                          </a:solidFill>
                          <a:latin typeface="+mn-ea"/>
                          <a:ea typeface="+mn-ea"/>
                        </a:rPr>
                        <a:t>)</a:t>
                      </a:r>
                      <a:endParaRPr kumimoji="1" lang="ja-JP" altLang="en-US" sz="1600" dirty="0">
                        <a:latin typeface="+mn-ea"/>
                        <a:ea typeface="+mn-ea"/>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600" dirty="0"/>
                        <a:t>50</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156357"/>
                  </a:ext>
                </a:extLst>
              </a:tr>
              <a:tr h="241523">
                <a:tc>
                  <a:txBody>
                    <a:bodyPr/>
                    <a:lstStyle/>
                    <a:p>
                      <a:r>
                        <a:rPr kumimoji="1" lang="ja-JP" altLang="en-US" sz="1600" dirty="0"/>
                        <a:t>第</a:t>
                      </a:r>
                      <a:r>
                        <a:rPr kumimoji="1" lang="en-US" altLang="ja-JP" sz="1600" dirty="0"/>
                        <a:t>24</a:t>
                      </a:r>
                      <a:r>
                        <a:rPr kumimoji="1" lang="ja-JP" altLang="en-US" sz="16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600" dirty="0"/>
                        <a:t>2022/7/29</a:t>
                      </a:r>
                      <a:endParaRPr kumimoji="1" lang="ja-JP" altLang="en-US" sz="16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ja-JP" altLang="en-US" sz="1600" dirty="0">
                          <a:latin typeface="+mn-ea"/>
                          <a:ea typeface="+mn-ea"/>
                        </a:rPr>
                        <a:t>「</a:t>
                      </a:r>
                      <a:r>
                        <a:rPr kumimoji="1" lang="en-US" altLang="ja-JP" sz="1600" dirty="0">
                          <a:latin typeface="+mn-ea"/>
                          <a:ea typeface="+mn-ea"/>
                        </a:rPr>
                        <a:t>Open Source Program Office </a:t>
                      </a:r>
                      <a:r>
                        <a:rPr kumimoji="1" lang="ja-JP" altLang="en-US" sz="1600" dirty="0">
                          <a:latin typeface="+mn-ea"/>
                          <a:ea typeface="+mn-ea"/>
                        </a:rPr>
                        <a:t>立ち上げの背景」（サイバートラスト）</a:t>
                      </a: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600" dirty="0"/>
                        <a:t>53</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8292803"/>
                  </a:ext>
                </a:extLst>
              </a:tr>
              <a:tr h="241523">
                <a:tc>
                  <a:txBody>
                    <a:bodyPr/>
                    <a:lstStyle/>
                    <a:p>
                      <a:r>
                        <a:rPr kumimoji="1" lang="ja-JP" altLang="en-US" sz="1600" dirty="0"/>
                        <a:t>第</a:t>
                      </a:r>
                      <a:r>
                        <a:rPr kumimoji="1" lang="en-US" altLang="ja-JP" sz="1600" dirty="0"/>
                        <a:t>25</a:t>
                      </a:r>
                      <a:r>
                        <a:rPr kumimoji="1" lang="ja-JP" altLang="en-US" sz="16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600" dirty="0"/>
                        <a:t>2022/10/31</a:t>
                      </a:r>
                      <a:endParaRPr kumimoji="1" lang="ja-JP" altLang="en-US" sz="16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600" dirty="0">
                          <a:latin typeface="+mn-ea"/>
                          <a:ea typeface="+mn-ea"/>
                        </a:rPr>
                        <a:t>Leaflet </a:t>
                      </a:r>
                      <a:r>
                        <a:rPr kumimoji="1" lang="en-US" altLang="ja-JP" sz="1600" dirty="0" err="1">
                          <a:latin typeface="+mn-ea"/>
                          <a:ea typeface="+mn-ea"/>
                        </a:rPr>
                        <a:t>SubWG</a:t>
                      </a:r>
                      <a:r>
                        <a:rPr kumimoji="1" lang="ja-JP" altLang="en-US" sz="1600" dirty="0">
                          <a:latin typeface="+mn-ea"/>
                          <a:ea typeface="+mn-ea"/>
                        </a:rPr>
                        <a:t>よりお知らせ、</a:t>
                      </a:r>
                      <a:r>
                        <a:rPr kumimoji="1" lang="en-US" altLang="ja-JP" sz="1600" dirty="0">
                          <a:latin typeface="+mn-ea"/>
                          <a:ea typeface="+mn-ea"/>
                        </a:rPr>
                        <a:t>OSPO </a:t>
                      </a:r>
                      <a:r>
                        <a:rPr kumimoji="1" lang="en-US" altLang="ja-JP" sz="1600" dirty="0" err="1">
                          <a:latin typeface="+mn-ea"/>
                          <a:ea typeface="+mn-ea"/>
                        </a:rPr>
                        <a:t>SubWG</a:t>
                      </a:r>
                      <a:r>
                        <a:rPr kumimoji="1" lang="ja-JP" altLang="en-US" sz="1600" dirty="0">
                          <a:latin typeface="+mn-ea"/>
                          <a:ea typeface="+mn-ea"/>
                        </a:rPr>
                        <a:t>の紹介</a:t>
                      </a: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600" dirty="0"/>
                        <a:t>48</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834583"/>
                  </a:ext>
                </a:extLst>
              </a:tr>
              <a:tr h="241523">
                <a:tc>
                  <a:txBody>
                    <a:bodyPr/>
                    <a:lstStyle/>
                    <a:p>
                      <a:r>
                        <a:rPr kumimoji="1" lang="ja-JP" altLang="en-US" sz="1600" dirty="0"/>
                        <a:t>第</a:t>
                      </a:r>
                      <a:r>
                        <a:rPr kumimoji="1" lang="en-US" altLang="ja-JP" sz="1600" dirty="0"/>
                        <a:t>26</a:t>
                      </a:r>
                      <a:r>
                        <a:rPr kumimoji="1" lang="ja-JP" altLang="en-US" sz="16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600" dirty="0"/>
                        <a:t>2023/02/09</a:t>
                      </a:r>
                      <a:endParaRPr kumimoji="1" lang="ja-JP" altLang="en-US" sz="16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180975" indent="-180975">
                        <a:buFont typeface="Arial" panose="020B0604020202020204" pitchFamily="34" charset="0"/>
                        <a:buChar char="•"/>
                      </a:pPr>
                      <a:r>
                        <a:rPr kumimoji="1" lang="en-US" altLang="ja-JP" sz="1600" dirty="0">
                          <a:latin typeface="+mn-ea"/>
                          <a:ea typeface="+mn-ea"/>
                        </a:rPr>
                        <a:t>OSS</a:t>
                      </a:r>
                      <a:r>
                        <a:rPr kumimoji="1" lang="ja-JP" altLang="en-US" sz="1600" dirty="0">
                          <a:latin typeface="+mn-ea"/>
                          <a:ea typeface="+mn-ea"/>
                        </a:rPr>
                        <a:t>の取組みの紹介、</a:t>
                      </a:r>
                      <a:r>
                        <a:rPr kumimoji="1" lang="en-US" altLang="ja-JP" sz="1600" dirty="0">
                          <a:latin typeface="+mn-ea"/>
                          <a:ea typeface="+mn-ea"/>
                        </a:rPr>
                        <a:t>SPDX</a:t>
                      </a:r>
                      <a:r>
                        <a:rPr kumimoji="1" lang="ja-JP" altLang="en-US" sz="1600" dirty="0">
                          <a:latin typeface="+mn-ea"/>
                          <a:ea typeface="+mn-ea"/>
                        </a:rPr>
                        <a:t>用拡張機能 </a:t>
                      </a:r>
                      <a:r>
                        <a:rPr kumimoji="1" lang="en-US" altLang="ja-JP" sz="1600" dirty="0">
                          <a:latin typeface="+mn-ea"/>
                          <a:ea typeface="+mn-ea"/>
                        </a:rPr>
                        <a:t>on </a:t>
                      </a:r>
                      <a:r>
                        <a:rPr kumimoji="1" lang="en-US" altLang="ja-JP" sz="1600" dirty="0" err="1">
                          <a:latin typeface="+mn-ea"/>
                          <a:ea typeface="+mn-ea"/>
                        </a:rPr>
                        <a:t>VSCode</a:t>
                      </a:r>
                      <a:r>
                        <a:rPr kumimoji="1" lang="en-US" altLang="ja-JP" sz="1600" dirty="0">
                          <a:latin typeface="+mn-ea"/>
                          <a:ea typeface="+mn-ea"/>
                        </a:rPr>
                        <a:t> </a:t>
                      </a:r>
                      <a:r>
                        <a:rPr kumimoji="1" lang="ja-JP" altLang="en-US" sz="1600" dirty="0">
                          <a:latin typeface="+mn-ea"/>
                          <a:ea typeface="+mn-ea"/>
                        </a:rPr>
                        <a:t>の紹介 </a:t>
                      </a:r>
                      <a:r>
                        <a:rPr kumimoji="1" lang="en-US" altLang="ja-JP" sz="1400" dirty="0">
                          <a:latin typeface="+mn-ea"/>
                          <a:ea typeface="+mn-ea"/>
                        </a:rPr>
                        <a:t>(</a:t>
                      </a:r>
                      <a:r>
                        <a:rPr kumimoji="1" lang="ja-JP" altLang="en-US" sz="1400" dirty="0">
                          <a:latin typeface="+mn-ea"/>
                          <a:ea typeface="+mn-ea"/>
                        </a:rPr>
                        <a:t>日立ソリューションズ</a:t>
                      </a:r>
                      <a:r>
                        <a:rPr kumimoji="1" lang="en-US" altLang="ja-JP" sz="1400" dirty="0">
                          <a:latin typeface="+mn-ea"/>
                          <a:ea typeface="+mn-ea"/>
                        </a:rPr>
                        <a:t>)</a:t>
                      </a:r>
                      <a:endParaRPr kumimoji="1" lang="en-US" altLang="ja-JP" sz="1600" dirty="0">
                        <a:latin typeface="+mn-ea"/>
                        <a:ea typeface="+mn-ea"/>
                      </a:endParaRPr>
                    </a:p>
                    <a:p>
                      <a:pPr marL="180975" indent="-180975">
                        <a:buFont typeface="Arial" panose="020B0604020202020204" pitchFamily="34" charset="0"/>
                        <a:buChar char="•"/>
                      </a:pPr>
                      <a:r>
                        <a:rPr kumimoji="1" lang="ja-JP" altLang="en-US" sz="1600" dirty="0">
                          <a:latin typeface="+mn-ea"/>
                          <a:ea typeface="+mn-ea"/>
                        </a:rPr>
                        <a:t>「</a:t>
                      </a:r>
                      <a:r>
                        <a:rPr kumimoji="1" lang="en-US" altLang="ja-JP" sz="1600" dirty="0">
                          <a:latin typeface="+mn-ea"/>
                          <a:ea typeface="+mn-ea"/>
                        </a:rPr>
                        <a:t>ISO/IEC 5230</a:t>
                      </a:r>
                      <a:r>
                        <a:rPr kumimoji="1" lang="ja-JP" altLang="en-US" sz="1600" dirty="0">
                          <a:latin typeface="+mn-ea"/>
                          <a:ea typeface="+mn-ea"/>
                        </a:rPr>
                        <a:t>の適合に向けて」、「</a:t>
                      </a:r>
                      <a:r>
                        <a:rPr kumimoji="1" lang="en-US" altLang="ja-JP" sz="1600" dirty="0">
                          <a:latin typeface="+mn-ea"/>
                          <a:ea typeface="+mn-ea"/>
                        </a:rPr>
                        <a:t>OSS</a:t>
                      </a:r>
                      <a:r>
                        <a:rPr kumimoji="1" lang="ja-JP" altLang="en-US" sz="1600" dirty="0">
                          <a:latin typeface="+mn-ea"/>
                          <a:ea typeface="+mn-ea"/>
                        </a:rPr>
                        <a:t>教育の整備と全社展開」</a:t>
                      </a:r>
                      <a:r>
                        <a:rPr kumimoji="1" lang="en-US" altLang="ja-JP" sz="1400" dirty="0">
                          <a:latin typeface="+mn-ea"/>
                          <a:ea typeface="+mn-ea"/>
                        </a:rPr>
                        <a:t>(</a:t>
                      </a:r>
                      <a:r>
                        <a:rPr kumimoji="1" lang="ja-JP" altLang="en-US" sz="1400" dirty="0">
                          <a:latin typeface="+mn-ea"/>
                          <a:ea typeface="+mn-ea"/>
                        </a:rPr>
                        <a:t>東芝</a:t>
                      </a:r>
                      <a:r>
                        <a:rPr kumimoji="1" lang="en-US" altLang="ja-JP" sz="1400" dirty="0">
                          <a:latin typeface="+mn-ea"/>
                          <a:ea typeface="+mn-ea"/>
                        </a:rPr>
                        <a:t>)</a:t>
                      </a:r>
                      <a:endParaRPr kumimoji="1" lang="ja-JP" altLang="en-US" sz="1600" dirty="0">
                        <a:latin typeface="+mn-ea"/>
                        <a:ea typeface="+mn-ea"/>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en-US" altLang="ja-JP" sz="1600" dirty="0"/>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9293391"/>
                  </a:ext>
                </a:extLst>
              </a:tr>
              <a:tr h="241523">
                <a:tc>
                  <a:txBody>
                    <a:bodyPr/>
                    <a:lstStyle/>
                    <a:p>
                      <a:r>
                        <a:rPr kumimoji="1" lang="ja-JP" altLang="en-US" sz="1600" dirty="0"/>
                        <a:t>第</a:t>
                      </a:r>
                      <a:r>
                        <a:rPr kumimoji="1" lang="en-US" altLang="ja-JP" sz="1600" dirty="0"/>
                        <a:t>27</a:t>
                      </a:r>
                      <a:r>
                        <a:rPr kumimoji="1" lang="ja-JP" altLang="en-US" sz="16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600" dirty="0"/>
                        <a:t>2023/05/18</a:t>
                      </a:r>
                      <a:endParaRPr kumimoji="1" lang="ja-JP" altLang="en-US" sz="16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r>
                        <a:rPr kumimoji="1" lang="en-US" altLang="ja-JP" sz="1600" dirty="0">
                          <a:latin typeface="+mn-ea"/>
                          <a:ea typeface="+mn-ea"/>
                        </a:rPr>
                        <a:t>OSS</a:t>
                      </a:r>
                      <a:r>
                        <a:rPr kumimoji="1" lang="ja-JP" altLang="en-US" sz="1600" dirty="0">
                          <a:latin typeface="+mn-ea"/>
                          <a:ea typeface="+mn-ea"/>
                        </a:rPr>
                        <a:t>鳥瞰図紹介、</a:t>
                      </a:r>
                      <a:r>
                        <a:rPr kumimoji="1" lang="en-US" altLang="ja-JP" sz="1600" dirty="0">
                          <a:latin typeface="+mn-ea"/>
                          <a:ea typeface="+mn-ea"/>
                        </a:rPr>
                        <a:t>FAQ SG </a:t>
                      </a:r>
                      <a:r>
                        <a:rPr kumimoji="1" lang="ja-JP" altLang="en-US" sz="1600" dirty="0">
                          <a:latin typeface="+mn-ea"/>
                          <a:ea typeface="+mn-ea"/>
                        </a:rPr>
                        <a:t>活動紹介、</a:t>
                      </a:r>
                      <a:r>
                        <a:rPr kumimoji="1" lang="en-US" altLang="ja-JP" sz="1600" dirty="0">
                          <a:latin typeface="+mn-ea"/>
                          <a:ea typeface="+mn-ea"/>
                        </a:rPr>
                        <a:t>SBOM SG </a:t>
                      </a:r>
                      <a:r>
                        <a:rPr kumimoji="1" lang="ja-JP" altLang="en-US" sz="1600" dirty="0">
                          <a:latin typeface="+mn-ea"/>
                          <a:ea typeface="+mn-ea"/>
                        </a:rPr>
                        <a:t>活動紹介</a:t>
                      </a: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en-US" altLang="ja-JP" sz="1600" dirty="0"/>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5164556"/>
                  </a:ext>
                </a:extLst>
              </a:tr>
              <a:tr h="241523">
                <a:tc>
                  <a:txBody>
                    <a:bodyPr/>
                    <a:lstStyle/>
                    <a:p>
                      <a:r>
                        <a:rPr kumimoji="1" lang="ja-JP" altLang="en-US" sz="1600" dirty="0"/>
                        <a:t>第</a:t>
                      </a:r>
                      <a:r>
                        <a:rPr kumimoji="1" lang="en-US" altLang="ja-JP" sz="1600" dirty="0"/>
                        <a:t>28</a:t>
                      </a:r>
                      <a:r>
                        <a:rPr kumimoji="1" lang="ja-JP" altLang="en-US" sz="16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600" dirty="0"/>
                        <a:t>2023/07/11</a:t>
                      </a:r>
                      <a:endParaRPr kumimoji="1" lang="ja-JP" altLang="en-US" sz="16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180975" indent="-180975">
                        <a:buFont typeface="Arial" panose="020B0604020202020204" pitchFamily="34" charset="0"/>
                        <a:buChar char="•"/>
                      </a:pPr>
                      <a:r>
                        <a:rPr kumimoji="1" lang="en-US" altLang="ja-JP" sz="1600" dirty="0">
                          <a:latin typeface="+mn-ea"/>
                          <a:ea typeface="+mn-ea"/>
                        </a:rPr>
                        <a:t>OSS</a:t>
                      </a:r>
                      <a:r>
                        <a:rPr kumimoji="1" lang="ja-JP" altLang="en-US" sz="1600" dirty="0">
                          <a:latin typeface="+mn-ea"/>
                          <a:ea typeface="+mn-ea"/>
                        </a:rPr>
                        <a:t>コミュニティ活動と</a:t>
                      </a:r>
                      <a:r>
                        <a:rPr kumimoji="1" lang="en-US" altLang="ja-JP" sz="1600" dirty="0" err="1">
                          <a:latin typeface="+mn-ea"/>
                          <a:ea typeface="+mn-ea"/>
                        </a:rPr>
                        <a:t>OpenSSF</a:t>
                      </a:r>
                      <a:r>
                        <a:rPr kumimoji="1" lang="ja-JP" altLang="en-US" sz="1600" dirty="0">
                          <a:latin typeface="+mn-ea"/>
                          <a:ea typeface="+mn-ea"/>
                        </a:rPr>
                        <a:t>の紹介 </a:t>
                      </a:r>
                      <a:r>
                        <a:rPr kumimoji="1" lang="en-US" altLang="ja-JP" sz="1600" dirty="0">
                          <a:latin typeface="+mn-ea"/>
                          <a:ea typeface="+mn-ea"/>
                        </a:rPr>
                        <a:t>(</a:t>
                      </a:r>
                      <a:r>
                        <a:rPr kumimoji="1" lang="ja-JP" altLang="en-US" sz="1600" dirty="0">
                          <a:latin typeface="+mn-ea"/>
                          <a:ea typeface="+mn-ea"/>
                        </a:rPr>
                        <a:t>日立製作所　中村さん</a:t>
                      </a:r>
                      <a:r>
                        <a:rPr kumimoji="1" lang="en-US" altLang="ja-JP" sz="1600" dirty="0">
                          <a:latin typeface="+mn-ea"/>
                          <a:ea typeface="+mn-ea"/>
                        </a:rPr>
                        <a:t>) </a:t>
                      </a:r>
                    </a:p>
                    <a:p>
                      <a:pPr marL="180975" indent="-180975">
                        <a:buFont typeface="Arial" panose="020B0604020202020204" pitchFamily="34" charset="0"/>
                        <a:buChar char="•"/>
                      </a:pPr>
                      <a:r>
                        <a:rPr kumimoji="1" lang="ja-JP" altLang="en-US" sz="1600" dirty="0">
                          <a:latin typeface="+mn-ea"/>
                          <a:ea typeface="+mn-ea"/>
                        </a:rPr>
                        <a:t>教育サブグループの新教育教材について </a:t>
                      </a:r>
                      <a:r>
                        <a:rPr kumimoji="1" lang="en-US" altLang="ja-JP" sz="1600" dirty="0">
                          <a:latin typeface="+mn-ea"/>
                          <a:ea typeface="+mn-ea"/>
                        </a:rPr>
                        <a:t>(</a:t>
                      </a:r>
                      <a:r>
                        <a:rPr kumimoji="1" lang="ja-JP" altLang="en-US" sz="1600" dirty="0">
                          <a:latin typeface="+mn-ea"/>
                          <a:ea typeface="+mn-ea"/>
                        </a:rPr>
                        <a:t>岩田さん</a:t>
                      </a:r>
                      <a:r>
                        <a:rPr kumimoji="1" lang="en-US" altLang="ja-JP" sz="1600" dirty="0">
                          <a:latin typeface="+mn-ea"/>
                          <a:ea typeface="+mn-ea"/>
                        </a:rPr>
                        <a:t>)</a:t>
                      </a:r>
                    </a:p>
                    <a:p>
                      <a:pPr marL="180975" indent="-180975">
                        <a:buFont typeface="Arial" panose="020B0604020202020204" pitchFamily="34" charset="0"/>
                        <a:buChar char="•"/>
                      </a:pPr>
                      <a:r>
                        <a:rPr kumimoji="1" lang="ja-JP" altLang="en-US" sz="1600" dirty="0">
                          <a:latin typeface="+mn-ea"/>
                          <a:ea typeface="+mn-ea"/>
                        </a:rPr>
                        <a:t>富士通での</a:t>
                      </a:r>
                      <a:r>
                        <a:rPr kumimoji="1" lang="en-US" altLang="ja-JP" sz="1600" dirty="0">
                          <a:latin typeface="+mn-ea"/>
                          <a:ea typeface="+mn-ea"/>
                        </a:rPr>
                        <a:t>OSS LICENSE</a:t>
                      </a:r>
                      <a:r>
                        <a:rPr kumimoji="1" lang="ja-JP" altLang="en-US" sz="1600" dirty="0">
                          <a:latin typeface="+mn-ea"/>
                          <a:ea typeface="+mn-ea"/>
                        </a:rPr>
                        <a:t>スキルの人材育成 </a:t>
                      </a:r>
                      <a:r>
                        <a:rPr kumimoji="1" lang="en-US" altLang="ja-JP" sz="1600" dirty="0">
                          <a:latin typeface="+mn-ea"/>
                          <a:ea typeface="+mn-ea"/>
                        </a:rPr>
                        <a:t>(</a:t>
                      </a:r>
                      <a:r>
                        <a:rPr kumimoji="1" lang="ja-JP" altLang="en-US" sz="1600" dirty="0">
                          <a:latin typeface="+mn-ea"/>
                          <a:ea typeface="+mn-ea"/>
                        </a:rPr>
                        <a:t>富士通　大内さん</a:t>
                      </a:r>
                      <a:r>
                        <a:rPr kumimoji="1" lang="en-US" altLang="ja-JP" sz="1600" dirty="0">
                          <a:latin typeface="+mn-ea"/>
                          <a:ea typeface="+mn-ea"/>
                        </a:rPr>
                        <a:t>)</a:t>
                      </a: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en-US" altLang="ja-JP" sz="1600" dirty="0"/>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8265305"/>
                  </a:ext>
                </a:extLst>
              </a:tr>
              <a:tr h="241523">
                <a:tc>
                  <a:txBody>
                    <a:bodyPr/>
                    <a:lstStyle/>
                    <a:p>
                      <a:r>
                        <a:rPr kumimoji="1" lang="ja-JP" altLang="en-US" sz="1600" dirty="0"/>
                        <a:t>第</a:t>
                      </a:r>
                      <a:r>
                        <a:rPr kumimoji="1" lang="en-US" altLang="ja-JP" sz="1600" dirty="0"/>
                        <a:t>29</a:t>
                      </a:r>
                      <a:r>
                        <a:rPr kumimoji="1" lang="ja-JP" altLang="en-US" sz="16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600" dirty="0"/>
                        <a:t>2023/10/05</a:t>
                      </a:r>
                      <a:endParaRPr kumimoji="1" lang="ja-JP" altLang="en-US" sz="16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180975" indent="-180975">
                        <a:buFont typeface="Arial" panose="020B0604020202020204" pitchFamily="34" charset="0"/>
                        <a:buChar char="•"/>
                      </a:pPr>
                      <a:r>
                        <a:rPr kumimoji="1" lang="ja-JP" altLang="en-US" sz="1600" dirty="0">
                          <a:latin typeface="+mn-ea"/>
                          <a:ea typeface="+mn-ea"/>
                        </a:rPr>
                        <a:t>ソシオネクスト、村田製作所の取り組み紹介</a:t>
                      </a:r>
                      <a:endParaRPr kumimoji="1" lang="en-US" altLang="ja-JP" sz="1600" dirty="0">
                        <a:latin typeface="+mn-ea"/>
                        <a:ea typeface="+mn-ea"/>
                      </a:endParaRPr>
                    </a:p>
                    <a:p>
                      <a:pPr marL="180975" indent="-180975">
                        <a:buFont typeface="Arial" panose="020B0604020202020204" pitchFamily="34" charset="0"/>
                        <a:buChar char="•"/>
                      </a:pPr>
                      <a:r>
                        <a:rPr kumimoji="1" lang="ja-JP" altLang="en-US" sz="1600" dirty="0">
                          <a:latin typeface="+mn-ea"/>
                          <a:ea typeface="+mn-ea"/>
                        </a:rPr>
                        <a:t>ライトニングトーク</a:t>
                      </a:r>
                      <a:br>
                        <a:rPr kumimoji="1" lang="en-US" altLang="ja-JP" sz="1600" dirty="0">
                          <a:latin typeface="+mn-ea"/>
                          <a:ea typeface="+mn-ea"/>
                        </a:rPr>
                      </a:br>
                      <a:r>
                        <a:rPr kumimoji="1" lang="ja-JP" altLang="en-US" sz="1600" dirty="0">
                          <a:latin typeface="+mn-ea"/>
                          <a:ea typeface="+mn-ea"/>
                        </a:rPr>
                        <a:t>「</a:t>
                      </a:r>
                      <a:r>
                        <a:rPr kumimoji="1" lang="en-US" altLang="ja-JP" sz="1600" dirty="0">
                          <a:latin typeface="+mn-ea"/>
                          <a:ea typeface="+mn-ea"/>
                        </a:rPr>
                        <a:t>SBOM</a:t>
                      </a:r>
                      <a:r>
                        <a:rPr kumimoji="1" lang="ja-JP" altLang="en-US" sz="1600" dirty="0">
                          <a:latin typeface="+mn-ea"/>
                          <a:ea typeface="+mn-ea"/>
                        </a:rPr>
                        <a:t>対応、どうする？どうしてる？いま、社内はどんな状態？」</a:t>
                      </a: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en-US" altLang="ja-JP" sz="1600" dirty="0"/>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01293800"/>
                  </a:ext>
                </a:extLst>
              </a:tr>
            </a:tbl>
          </a:graphicData>
        </a:graphic>
      </p:graphicFrame>
      <p:sp>
        <p:nvSpPr>
          <p:cNvPr id="3" name="フッター プレースホルダー 2">
            <a:extLst>
              <a:ext uri="{FF2B5EF4-FFF2-40B4-BE49-F238E27FC236}">
                <a16:creationId xmlns:a16="http://schemas.microsoft.com/office/drawing/2014/main" id="{C2C2CAB0-6CA6-4C66-81C4-66CFF7B0263C}"/>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7" name="スライド番号プレースホルダー 6">
            <a:extLst>
              <a:ext uri="{FF2B5EF4-FFF2-40B4-BE49-F238E27FC236}">
                <a16:creationId xmlns:a16="http://schemas.microsoft.com/office/drawing/2014/main" id="{DC5375ED-B9C4-4EB9-5E06-F510F8A61ED6}"/>
              </a:ext>
            </a:extLst>
          </p:cNvPr>
          <p:cNvSpPr>
            <a:spLocks noGrp="1"/>
          </p:cNvSpPr>
          <p:nvPr>
            <p:ph type="sldNum" sz="quarter" idx="4"/>
          </p:nvPr>
        </p:nvSpPr>
        <p:spPr/>
        <p:txBody>
          <a:bodyPr/>
          <a:lstStyle/>
          <a:p>
            <a:fld id="{9E677C9D-2908-4B51-B245-D0108F3FAF17}" type="slidenum">
              <a:rPr lang="ja-JP" altLang="en-US" smtClean="0"/>
              <a:pPr/>
              <a:t>30</a:t>
            </a:fld>
            <a:endParaRPr lang="ja-JP" altLang="en-US" dirty="0"/>
          </a:p>
        </p:txBody>
      </p:sp>
    </p:spTree>
    <p:extLst>
      <p:ext uri="{BB962C8B-B14F-4D97-AF65-F5344CB8AC3E}">
        <p14:creationId xmlns:p14="http://schemas.microsoft.com/office/powerpoint/2010/main" val="24943477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en-US" altLang="ja-JP" b="1" dirty="0" err="1">
                <a:latin typeface="+mj-lt"/>
                <a:ea typeface="游ゴシック" panose="020B0400000000000000" pitchFamily="50" charset="-128"/>
              </a:rPr>
              <a:t>OpenChain</a:t>
            </a:r>
            <a:r>
              <a:rPr lang="en-US" altLang="ja-JP" b="1" dirty="0">
                <a:latin typeface="+mj-lt"/>
                <a:ea typeface="游ゴシック" panose="020B0400000000000000" pitchFamily="50" charset="-128"/>
              </a:rPr>
              <a:t> Japan WG Web Page, ML &amp; Slack</a:t>
            </a:r>
            <a:endParaRPr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pPr marL="0" indent="0">
              <a:buNone/>
            </a:pPr>
            <a:r>
              <a:rPr lang="en-US" altLang="ja-JP" sz="2400" b="1" dirty="0">
                <a:latin typeface="+mj-lt"/>
                <a:ea typeface="+mn-ea"/>
              </a:rPr>
              <a:t>Japan WG</a:t>
            </a:r>
            <a:r>
              <a:rPr lang="ja-JP" altLang="en-US" sz="2400" b="1" dirty="0">
                <a:latin typeface="+mj-lt"/>
                <a:ea typeface="+mn-ea"/>
              </a:rPr>
              <a:t> 活動をきっかけに、</a:t>
            </a:r>
            <a:r>
              <a:rPr kumimoji="1" lang="ja-JP" altLang="en-US" sz="2400" b="1" dirty="0">
                <a:latin typeface="+mj-lt"/>
                <a:ea typeface="+mn-ea"/>
              </a:rPr>
              <a:t>オープンソース に参加しませんか</a:t>
            </a:r>
            <a:endParaRPr kumimoji="1" lang="ja-JP" altLang="en-US" sz="2400" b="1" dirty="0">
              <a:latin typeface="+mn-lt"/>
              <a:ea typeface="+mj-ea"/>
            </a:endParaRPr>
          </a:p>
        </p:txBody>
      </p:sp>
      <p:graphicFrame>
        <p:nvGraphicFramePr>
          <p:cNvPr id="8" name="表 7">
            <a:extLst>
              <a:ext uri="{FF2B5EF4-FFF2-40B4-BE49-F238E27FC236}">
                <a16:creationId xmlns:a16="http://schemas.microsoft.com/office/drawing/2014/main" id="{6695644F-D9EA-4289-BA9A-3C7D04E7BDD1}"/>
              </a:ext>
            </a:extLst>
          </p:cNvPr>
          <p:cNvGraphicFramePr>
            <a:graphicFrameLocks noGrp="1"/>
          </p:cNvGraphicFramePr>
          <p:nvPr>
            <p:extLst>
              <p:ext uri="{D42A27DB-BD31-4B8C-83A1-F6EECF244321}">
                <p14:modId xmlns:p14="http://schemas.microsoft.com/office/powerpoint/2010/main" val="2997742982"/>
              </p:ext>
            </p:extLst>
          </p:nvPr>
        </p:nvGraphicFramePr>
        <p:xfrm>
          <a:off x="933010" y="1959261"/>
          <a:ext cx="9423973" cy="4248332"/>
        </p:xfrm>
        <a:graphic>
          <a:graphicData uri="http://schemas.openxmlformats.org/drawingml/2006/table">
            <a:tbl>
              <a:tblPr firstRow="1" bandRow="1">
                <a:tableStyleId>{2D5ABB26-0587-4C30-8999-92F81FD0307C}</a:tableStyleId>
              </a:tblPr>
              <a:tblGrid>
                <a:gridCol w="2228201">
                  <a:extLst>
                    <a:ext uri="{9D8B030D-6E8A-4147-A177-3AD203B41FA5}">
                      <a16:colId xmlns:a16="http://schemas.microsoft.com/office/drawing/2014/main" val="3035973476"/>
                    </a:ext>
                  </a:extLst>
                </a:gridCol>
                <a:gridCol w="7195772">
                  <a:extLst>
                    <a:ext uri="{9D8B030D-6E8A-4147-A177-3AD203B41FA5}">
                      <a16:colId xmlns:a16="http://schemas.microsoft.com/office/drawing/2014/main" val="2128274504"/>
                    </a:ext>
                  </a:extLst>
                </a:gridCol>
              </a:tblGrid>
              <a:tr h="494162">
                <a:tc>
                  <a:txBody>
                    <a:bodyPr/>
                    <a:lstStyle/>
                    <a:p>
                      <a:r>
                        <a:rPr kumimoji="1" lang="en-US" altLang="ja-JP" sz="2000" b="1" dirty="0">
                          <a:solidFill>
                            <a:schemeClr val="bg1"/>
                          </a:solidFill>
                        </a:rPr>
                        <a:t>Community</a:t>
                      </a:r>
                      <a:endParaRPr kumimoji="1" lang="ja-JP" altLang="en-US" sz="2000" b="1" dirty="0">
                        <a:solidFill>
                          <a:schemeClr val="bg1"/>
                        </a:solidFill>
                      </a:endParaRPr>
                    </a:p>
                  </a:txBody>
                  <a:tcPr anchor="ctr">
                    <a:lnB w="12700" cap="flat" cmpd="sng" algn="ctr">
                      <a:noFill/>
                      <a:prstDash val="solid"/>
                      <a:round/>
                      <a:headEnd type="none" w="med" len="med"/>
                      <a:tailEnd type="none" w="med" len="med"/>
                    </a:lnB>
                    <a:solidFill>
                      <a:srgbClr val="5B9BD5"/>
                    </a:solidFill>
                  </a:tcPr>
                </a:tc>
                <a:tc>
                  <a:txBody>
                    <a:bodyPr/>
                    <a:lstStyle/>
                    <a:p>
                      <a:r>
                        <a:rPr kumimoji="1" lang="en-US" altLang="ja-JP" sz="2000" b="1" dirty="0">
                          <a:solidFill>
                            <a:schemeClr val="bg1"/>
                          </a:solidFill>
                        </a:rPr>
                        <a:t>URL or Mailing list</a:t>
                      </a:r>
                      <a:endParaRPr kumimoji="1" lang="ja-JP" altLang="en-US" sz="2000" b="1" dirty="0">
                        <a:solidFill>
                          <a:schemeClr val="bg1"/>
                        </a:solidFill>
                      </a:endParaRPr>
                    </a:p>
                  </a:txBody>
                  <a:tcPr anchor="ctr">
                    <a:lnB w="12700" cap="flat" cmpd="sng" algn="ctr">
                      <a:noFill/>
                      <a:prstDash val="solid"/>
                      <a:round/>
                      <a:headEnd type="none" w="med" len="med"/>
                      <a:tailEnd type="none" w="med" len="med"/>
                    </a:lnB>
                    <a:solidFill>
                      <a:srgbClr val="5B9BD5"/>
                    </a:solidFill>
                  </a:tcPr>
                </a:tc>
                <a:extLst>
                  <a:ext uri="{0D108BD9-81ED-4DB2-BD59-A6C34878D82A}">
                    <a16:rowId xmlns:a16="http://schemas.microsoft.com/office/drawing/2014/main" val="1903522192"/>
                  </a:ext>
                </a:extLst>
              </a:tr>
              <a:tr h="529175">
                <a:tc>
                  <a:txBody>
                    <a:bodyPr/>
                    <a:lstStyle/>
                    <a:p>
                      <a:r>
                        <a:rPr lang="en-US" altLang="ja-JP" sz="1800" b="1" dirty="0">
                          <a:solidFill>
                            <a:srgbClr val="252525"/>
                          </a:solidFill>
                          <a:effectLst/>
                        </a:rPr>
                        <a:t>Main web site</a:t>
                      </a:r>
                      <a:endParaRPr kumimoji="1" lang="ja-JP" altLang="en-US" sz="1800" b="1" dirty="0">
                        <a:latin typeface="+mn-lt"/>
                      </a:endParaRPr>
                    </a:p>
                  </a:txBody>
                  <a:tcPr anchor="ctr">
                    <a:lnT w="12700" cap="flat" cmpd="sng" algn="ctr">
                      <a:noFill/>
                      <a:prstDash val="solid"/>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base" latinLnBrk="0" hangingPunct="1">
                        <a:lnSpc>
                          <a:spcPct val="100000"/>
                        </a:lnSpc>
                        <a:spcBef>
                          <a:spcPts val="0"/>
                        </a:spcBef>
                        <a:spcAft>
                          <a:spcPts val="0"/>
                        </a:spcAft>
                        <a:buClrTx/>
                        <a:buSzTx/>
                        <a:buFontTx/>
                        <a:buNone/>
                        <a:tabLst/>
                        <a:defRPr/>
                      </a:pPr>
                      <a:r>
                        <a:rPr lang="en-US" altLang="ja-JP" sz="1800" b="1" dirty="0">
                          <a:latin typeface="+mn-lt"/>
                          <a:hlinkClick r:id="rId3"/>
                        </a:rPr>
                        <a:t>https://openchain-project.github.io/OpenChain-JWG/</a:t>
                      </a:r>
                      <a:endParaRPr lang="en-US" altLang="ja-JP" sz="1800" b="1" dirty="0">
                        <a:latin typeface="+mn-lt"/>
                        <a:ea typeface="+mn-ea"/>
                      </a:endParaRPr>
                    </a:p>
                  </a:txBody>
                  <a:tcPr anchor="ctr">
                    <a:lnT w="12700" cap="flat" cmpd="sng" algn="ctr">
                      <a:noFill/>
                      <a:prstDash val="solid"/>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262074657"/>
                  </a:ext>
                </a:extLst>
              </a:tr>
              <a:tr h="529175">
                <a:tc>
                  <a:txBody>
                    <a:bodyPr/>
                    <a:lstStyle/>
                    <a:p>
                      <a:r>
                        <a:rPr lang="en-US" altLang="ja-JP" sz="1800" b="1" dirty="0">
                          <a:solidFill>
                            <a:srgbClr val="252525"/>
                          </a:solidFill>
                          <a:effectLst/>
                        </a:rPr>
                        <a:t>Japan WG ML</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ja-JP" sz="1800" b="1" dirty="0">
                          <a:latin typeface="+mn-lt"/>
                          <a:ea typeface="+mn-ea"/>
                          <a:hlinkClick r:id="rId4"/>
                        </a:rPr>
                        <a:t>japan-wg+subscribe@lists.openchainproject.org</a:t>
                      </a:r>
                      <a:endParaRPr lang="en-US" altLang="ja-JP" sz="1800" b="1" dirty="0">
                        <a:latin typeface="+mn-lt"/>
                        <a:ea typeface="+mn-ea"/>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092766118"/>
                  </a:ext>
                </a:extLst>
              </a:tr>
              <a:tr h="529175">
                <a:tc>
                  <a:txBody>
                    <a:bodyPr/>
                    <a:lstStyle/>
                    <a:p>
                      <a:r>
                        <a:rPr kumimoji="1" lang="en-US" altLang="ja-JP" sz="1800" b="1" dirty="0"/>
                        <a:t>SBOM</a:t>
                      </a:r>
                      <a:r>
                        <a:rPr kumimoji="1" lang="ja-JP" altLang="en-US" sz="1800" b="1" dirty="0"/>
                        <a:t> </a:t>
                      </a:r>
                      <a:r>
                        <a:rPr kumimoji="1" lang="en-US" altLang="ja-JP" sz="1800" b="1" dirty="0"/>
                        <a:t>SG ML</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l">
                        <a:buFont typeface="Arial" panose="020B0604020202020204" pitchFamily="34" charset="0"/>
                        <a:buNone/>
                      </a:pPr>
                      <a:r>
                        <a:rPr lang="en-US" altLang="ja-JP" sz="1800" b="1" i="0" u="none" strike="noStrike" dirty="0">
                          <a:solidFill>
                            <a:srgbClr val="267CB9"/>
                          </a:solidFill>
                          <a:effectLst/>
                          <a:latin typeface="Noto Sans" panose="020B0502040504020204" pitchFamily="34" charset="0"/>
                          <a:hlinkClick r:id="rId5"/>
                        </a:rPr>
                        <a:t>japan-sg-sbom+subscribe@lists.openchainproject.org</a:t>
                      </a:r>
                      <a:endParaRPr lang="ja-JP" altLang="en-US" sz="1800" b="1" i="0" dirty="0">
                        <a:solidFill>
                          <a:srgbClr val="727272"/>
                        </a:solidFill>
                        <a:effectLst/>
                        <a:latin typeface="Noto Sans" panose="020B0502040504020204" pitchFamily="34" charset="0"/>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466994459"/>
                  </a:ext>
                </a:extLst>
              </a:tr>
              <a:tr h="529175">
                <a:tc>
                  <a:txBody>
                    <a:bodyPr/>
                    <a:lstStyle/>
                    <a:p>
                      <a:r>
                        <a:rPr kumimoji="1" lang="en-US" altLang="ja-JP" sz="1800" b="1" dirty="0"/>
                        <a:t>Planning SG ML</a:t>
                      </a:r>
                      <a:endParaRPr kumimoji="1" lang="en-US" altLang="ja-JP"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ja-JP" sz="1800" b="1" dirty="0">
                          <a:latin typeface="+mn-lt"/>
                          <a:ea typeface="+mn-ea"/>
                          <a:hlinkClick r:id="rId6"/>
                        </a:rPr>
                        <a:t>japan-sg-planning+subscribe@lists.openchainproject.org</a:t>
                      </a:r>
                      <a:endParaRPr lang="en-US" altLang="ja-JP" sz="1800" b="1" dirty="0">
                        <a:latin typeface="+mn-lt"/>
                        <a:ea typeface="+mn-ea"/>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494498816"/>
                  </a:ext>
                </a:extLst>
              </a:tr>
              <a:tr h="529175">
                <a:tc>
                  <a:txBody>
                    <a:bodyPr/>
                    <a:lstStyle/>
                    <a:p>
                      <a:r>
                        <a:rPr kumimoji="1" lang="en-US" altLang="ja-JP" sz="1800" b="1" dirty="0"/>
                        <a:t>Automation SG ML</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ja-JP" sz="1800" b="1" i="0" u="none" strike="noStrike" dirty="0">
                          <a:solidFill>
                            <a:srgbClr val="267CB9"/>
                          </a:solidFill>
                          <a:effectLst/>
                          <a:latin typeface="Noto Sans" panose="020B0502040504020204" pitchFamily="34" charset="0"/>
                          <a:hlinkClick r:id="rId7"/>
                        </a:rPr>
                        <a:t>japan-sg-automation+subscribe@lists.openchainproject.org</a:t>
                      </a:r>
                      <a:endParaRPr lang="en-US" altLang="ja-JP" sz="1800" b="1" dirty="0">
                        <a:latin typeface="+mn-lt"/>
                        <a:ea typeface="+mn-ea"/>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310194859"/>
                  </a:ext>
                </a:extLst>
              </a:tr>
              <a:tr h="529175">
                <a:tc>
                  <a:txBody>
                    <a:bodyPr/>
                    <a:lstStyle/>
                    <a:p>
                      <a:r>
                        <a:rPr kumimoji="1" lang="en-US" altLang="ja-JP" sz="1800" b="1" dirty="0">
                          <a:latin typeface="+mn-lt"/>
                        </a:rPr>
                        <a:t>FAQ SG ML</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ja-JP" sz="1800" b="1" dirty="0">
                          <a:latin typeface="+mn-lt"/>
                          <a:hlinkClick r:id="rId8"/>
                        </a:rPr>
                        <a:t>japan-sg-faq@lists.openchainproject.org</a:t>
                      </a:r>
                      <a:endParaRPr lang="en-US" altLang="ja-JP" sz="1800" b="1" dirty="0">
                        <a:latin typeface="+mn-lt"/>
                        <a:ea typeface="+mn-ea"/>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085077434"/>
                  </a:ext>
                </a:extLst>
              </a:tr>
              <a:tr h="529175">
                <a:tc>
                  <a:txBody>
                    <a:bodyPr/>
                    <a:lstStyle/>
                    <a:p>
                      <a:r>
                        <a:rPr kumimoji="1" lang="en-US" altLang="ja-JP" sz="1800" b="1" dirty="0">
                          <a:latin typeface="+mn-lt"/>
                        </a:rPr>
                        <a:t>Slack</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ja-JP" sz="1600" b="1" dirty="0">
                          <a:latin typeface="+mn-lt"/>
                          <a:hlinkClick r:id="rId9"/>
                        </a:rPr>
                        <a:t>https://join.slack.com/t/openchain-japanwg/shared_invite/zt-ijsyy1z4-NQj9Fty9BSNLL3d1YyNkfQ</a:t>
                      </a:r>
                      <a:endParaRPr lang="en-US" altLang="ja-JP" sz="1600" b="1" dirty="0">
                        <a:latin typeface="+mn-lt"/>
                      </a:endParaRPr>
                    </a:p>
                  </a:txBody>
                  <a:tcPr anchor="ctr">
                    <a:lnT w="12700" cap="flat" cmpd="sng" algn="ctr">
                      <a:solidFill>
                        <a:schemeClr val="tx1"/>
                      </a:solidFill>
                      <a:prstDash val="sysDot"/>
                      <a:round/>
                      <a:headEnd type="none" w="med" len="med"/>
                      <a:tailEnd type="none" w="med" len="med"/>
                    </a:lnT>
                  </a:tcPr>
                </a:tc>
                <a:extLst>
                  <a:ext uri="{0D108BD9-81ED-4DB2-BD59-A6C34878D82A}">
                    <a16:rowId xmlns:a16="http://schemas.microsoft.com/office/drawing/2014/main" val="1089405557"/>
                  </a:ext>
                </a:extLst>
              </a:tr>
            </a:tbl>
          </a:graphicData>
        </a:graphic>
      </p:graphicFrame>
      <p:pic>
        <p:nvPicPr>
          <p:cNvPr id="7" name="図 6">
            <a:extLst>
              <a:ext uri="{FF2B5EF4-FFF2-40B4-BE49-F238E27FC236}">
                <a16:creationId xmlns:a16="http://schemas.microsoft.com/office/drawing/2014/main" id="{5C8F5B3C-6D6B-42C5-80EB-DFFFDDF5FE8C}"/>
              </a:ext>
            </a:extLst>
          </p:cNvPr>
          <p:cNvPicPr>
            <a:picLocks noChangeAspect="1"/>
          </p:cNvPicPr>
          <p:nvPr/>
        </p:nvPicPr>
        <p:blipFill>
          <a:blip r:embed="rId10"/>
          <a:stretch>
            <a:fillRect/>
          </a:stretch>
        </p:blipFill>
        <p:spPr>
          <a:xfrm>
            <a:off x="10240434" y="1384715"/>
            <a:ext cx="1868376" cy="1868376"/>
          </a:xfrm>
          <a:prstGeom prst="rect">
            <a:avLst/>
          </a:prstGeom>
        </p:spPr>
      </p:pic>
      <p:sp>
        <p:nvSpPr>
          <p:cNvPr id="3" name="右中かっこ 2">
            <a:extLst>
              <a:ext uri="{FF2B5EF4-FFF2-40B4-BE49-F238E27FC236}">
                <a16:creationId xmlns:a16="http://schemas.microsoft.com/office/drawing/2014/main" id="{A4985FDA-B59F-47D0-B300-FA1BEB0B094E}"/>
              </a:ext>
            </a:extLst>
          </p:cNvPr>
          <p:cNvSpPr/>
          <p:nvPr/>
        </p:nvSpPr>
        <p:spPr bwMode="auto">
          <a:xfrm>
            <a:off x="10356983" y="3213100"/>
            <a:ext cx="260217" cy="1806575"/>
          </a:xfrm>
          <a:prstGeom prst="rightBrace">
            <a:avLst/>
          </a:prstGeom>
          <a:ln>
            <a:headEnd type="none" w="med" len="med"/>
            <a:tailEnd type="non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rgbClr val="000000"/>
              </a:solidFill>
              <a:effectLst/>
              <a:latin typeface="Arial" charset="0"/>
              <a:ea typeface="ＭＳ Ｐゴシック" pitchFamily="50" charset="-128"/>
            </a:endParaRPr>
          </a:p>
        </p:txBody>
      </p:sp>
      <p:sp>
        <p:nvSpPr>
          <p:cNvPr id="10" name="右中かっこ 9">
            <a:extLst>
              <a:ext uri="{FF2B5EF4-FFF2-40B4-BE49-F238E27FC236}">
                <a16:creationId xmlns:a16="http://schemas.microsoft.com/office/drawing/2014/main" id="{62F184F6-6E32-420F-8EA9-348CF505521C}"/>
              </a:ext>
            </a:extLst>
          </p:cNvPr>
          <p:cNvSpPr/>
          <p:nvPr/>
        </p:nvSpPr>
        <p:spPr bwMode="auto">
          <a:xfrm>
            <a:off x="10353875" y="5133975"/>
            <a:ext cx="260217" cy="500175"/>
          </a:xfrm>
          <a:prstGeom prst="rightBrace">
            <a:avLst/>
          </a:prstGeom>
          <a:ln>
            <a:headEnd type="none" w="med" len="med"/>
            <a:tailEnd type="non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rgbClr val="000000"/>
              </a:solidFill>
              <a:effectLst/>
              <a:latin typeface="Arial" charset="0"/>
              <a:ea typeface="ＭＳ Ｐゴシック" pitchFamily="50" charset="-128"/>
            </a:endParaRPr>
          </a:p>
        </p:txBody>
      </p:sp>
      <p:sp>
        <p:nvSpPr>
          <p:cNvPr id="13" name="テキスト ボックス 12">
            <a:extLst>
              <a:ext uri="{FF2B5EF4-FFF2-40B4-BE49-F238E27FC236}">
                <a16:creationId xmlns:a16="http://schemas.microsoft.com/office/drawing/2014/main" id="{EE6ED05D-3485-4204-B1BD-C87DF53F9BBB}"/>
              </a:ext>
            </a:extLst>
          </p:cNvPr>
          <p:cNvSpPr txBox="1"/>
          <p:nvPr/>
        </p:nvSpPr>
        <p:spPr>
          <a:xfrm>
            <a:off x="10737210" y="3873982"/>
            <a:ext cx="1149990" cy="523220"/>
          </a:xfrm>
          <a:prstGeom prst="rect">
            <a:avLst/>
          </a:prstGeom>
          <a:noFill/>
        </p:spPr>
        <p:txBody>
          <a:bodyPr wrap="square" rtlCol="0">
            <a:spAutoFit/>
          </a:bodyPr>
          <a:lstStyle/>
          <a:p>
            <a:r>
              <a:rPr lang="ja-JP" altLang="en-US" sz="1400" dirty="0"/>
              <a:t>空メールの送信で参加</a:t>
            </a:r>
            <a:endParaRPr kumimoji="1" lang="ja-JP" altLang="en-US" sz="1400" dirty="0"/>
          </a:p>
        </p:txBody>
      </p:sp>
      <p:sp>
        <p:nvSpPr>
          <p:cNvPr id="14" name="テキスト ボックス 13">
            <a:extLst>
              <a:ext uri="{FF2B5EF4-FFF2-40B4-BE49-F238E27FC236}">
                <a16:creationId xmlns:a16="http://schemas.microsoft.com/office/drawing/2014/main" id="{8D71237F-8750-484D-8E98-911EA039DF07}"/>
              </a:ext>
            </a:extLst>
          </p:cNvPr>
          <p:cNvSpPr txBox="1"/>
          <p:nvPr/>
        </p:nvSpPr>
        <p:spPr>
          <a:xfrm>
            <a:off x="10737210" y="5037770"/>
            <a:ext cx="1371600" cy="738664"/>
          </a:xfrm>
          <a:prstGeom prst="rect">
            <a:avLst/>
          </a:prstGeom>
          <a:noFill/>
        </p:spPr>
        <p:txBody>
          <a:bodyPr wrap="square" rtlCol="0">
            <a:spAutoFit/>
          </a:bodyPr>
          <a:lstStyle/>
          <a:p>
            <a:r>
              <a:rPr kumimoji="1" lang="en-US" altLang="ja-JP" sz="1400" dirty="0"/>
              <a:t>SG</a:t>
            </a:r>
            <a:r>
              <a:rPr kumimoji="1" lang="ja-JP" altLang="en-US" sz="1400" dirty="0"/>
              <a:t> リーダ宛に参加申込の旨を連絡</a:t>
            </a:r>
          </a:p>
        </p:txBody>
      </p:sp>
      <p:sp>
        <p:nvSpPr>
          <p:cNvPr id="5" name="フッター プレースホルダー 4">
            <a:extLst>
              <a:ext uri="{FF2B5EF4-FFF2-40B4-BE49-F238E27FC236}">
                <a16:creationId xmlns:a16="http://schemas.microsoft.com/office/drawing/2014/main" id="{C36DD657-5D06-418F-88E4-3F75A59B0FB2}"/>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12" name="スライド番号プレースホルダー 11">
            <a:extLst>
              <a:ext uri="{FF2B5EF4-FFF2-40B4-BE49-F238E27FC236}">
                <a16:creationId xmlns:a16="http://schemas.microsoft.com/office/drawing/2014/main" id="{C01ED989-75E3-D03D-372B-8A28A2C71892}"/>
              </a:ext>
            </a:extLst>
          </p:cNvPr>
          <p:cNvSpPr>
            <a:spLocks noGrp="1"/>
          </p:cNvSpPr>
          <p:nvPr>
            <p:ph type="sldNum" sz="quarter" idx="4"/>
          </p:nvPr>
        </p:nvSpPr>
        <p:spPr/>
        <p:txBody>
          <a:bodyPr/>
          <a:lstStyle/>
          <a:p>
            <a:fld id="{9E677C9D-2908-4B51-B245-D0108F3FAF17}" type="slidenum">
              <a:rPr lang="ja-JP" altLang="en-US" smtClean="0"/>
              <a:pPr/>
              <a:t>31</a:t>
            </a:fld>
            <a:endParaRPr lang="ja-JP" altLang="en-US" dirty="0"/>
          </a:p>
        </p:txBody>
      </p:sp>
    </p:spTree>
    <p:extLst>
      <p:ext uri="{BB962C8B-B14F-4D97-AF65-F5344CB8AC3E}">
        <p14:creationId xmlns:p14="http://schemas.microsoft.com/office/powerpoint/2010/main" val="38821432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296CE77-B5E2-4A33-B447-5BFED8A99F9C}"/>
              </a:ext>
            </a:extLst>
          </p:cNvPr>
          <p:cNvSpPr>
            <a:spLocks noGrp="1"/>
          </p:cNvSpPr>
          <p:nvPr>
            <p:ph type="body" sz="quarter" idx="10"/>
          </p:nvPr>
        </p:nvSpPr>
        <p:spPr/>
        <p:txBody>
          <a:bodyPr>
            <a:normAutofit/>
          </a:bodyPr>
          <a:lstStyle/>
          <a:p>
            <a:r>
              <a:rPr lang="ja-JP" altLang="en-US" sz="3600" b="1" dirty="0"/>
              <a:t>　ありがとうございました</a:t>
            </a:r>
            <a:endParaRPr kumimoji="1" lang="ja-JP" altLang="en-US" sz="3600" b="1" dirty="0"/>
          </a:p>
        </p:txBody>
      </p:sp>
    </p:spTree>
    <p:extLst>
      <p:ext uri="{BB962C8B-B14F-4D97-AF65-F5344CB8AC3E}">
        <p14:creationId xmlns:p14="http://schemas.microsoft.com/office/powerpoint/2010/main" val="3280743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en-US" altLang="ja-JP" b="1" dirty="0" err="1">
                <a:latin typeface="+mj-lt"/>
                <a:ea typeface="游ゴシック" panose="020B0400000000000000" pitchFamily="50" charset="-128"/>
              </a:rPr>
              <a:t>OpenChain</a:t>
            </a:r>
            <a:r>
              <a:rPr kumimoji="1" lang="ja-JP" altLang="en-US" b="1" dirty="0">
                <a:latin typeface="游ゴシック" panose="020B0400000000000000" pitchFamily="50" charset="-128"/>
                <a:ea typeface="游ゴシック" panose="020B0400000000000000" pitchFamily="50" charset="-128"/>
              </a:rPr>
              <a:t>プロジェクト</a:t>
            </a:r>
            <a:endParaRPr kumimoji="1" lang="ja-JP" altLang="en-US" b="1" dirty="0">
              <a:latin typeface="+mj-ea"/>
              <a:ea typeface="+mj-ea"/>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2" y="1422401"/>
            <a:ext cx="10654028" cy="1003299"/>
          </a:xfrm>
        </p:spPr>
        <p:txBody>
          <a:bodyPr/>
          <a:lstStyle/>
          <a:p>
            <a:pPr marL="0" indent="0">
              <a:buNone/>
            </a:pPr>
            <a:r>
              <a:rPr kumimoji="1" lang="ja-JP" altLang="en-US" sz="2400" b="1" dirty="0">
                <a:latin typeface="+mn-ea"/>
                <a:ea typeface="+mn-ea"/>
              </a:rPr>
              <a:t>オープンソース ライセンス コンプライアンスのためのプロセスマネジメントの国際標準の策定とその普及を目指す、</a:t>
            </a:r>
            <a:r>
              <a:rPr kumimoji="1" lang="en-US" altLang="ja-JP" sz="2400" b="1" dirty="0">
                <a:latin typeface="+mn-lt"/>
                <a:ea typeface="+mn-ea"/>
              </a:rPr>
              <a:t>Linux Foundation</a:t>
            </a:r>
            <a:r>
              <a:rPr kumimoji="1" lang="ja-JP" altLang="en-US" sz="2400" b="1" dirty="0">
                <a:latin typeface="+mn-ea"/>
                <a:ea typeface="+mn-ea"/>
              </a:rPr>
              <a:t>のプロジェクトの一つ</a:t>
            </a:r>
            <a:r>
              <a:rPr lang="ja-JP" altLang="en-US" sz="2400" b="1" dirty="0">
                <a:latin typeface="+mn-ea"/>
                <a:ea typeface="+mn-ea"/>
              </a:rPr>
              <a:t>。</a:t>
            </a:r>
            <a:endParaRPr kumimoji="1" lang="ja-JP" altLang="en-US" sz="2400" b="1" dirty="0">
              <a:latin typeface="+mn-ea"/>
              <a:ea typeface="+mn-ea"/>
            </a:endParaRPr>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17" name="スライド番号プレースホルダー 16">
            <a:extLst>
              <a:ext uri="{FF2B5EF4-FFF2-40B4-BE49-F238E27FC236}">
                <a16:creationId xmlns:a16="http://schemas.microsoft.com/office/drawing/2014/main" id="{6F37C64F-E79F-D001-C6BC-22ADE40DD962}"/>
              </a:ext>
            </a:extLst>
          </p:cNvPr>
          <p:cNvSpPr>
            <a:spLocks noGrp="1"/>
          </p:cNvSpPr>
          <p:nvPr>
            <p:ph type="sldNum" sz="quarter" idx="4"/>
          </p:nvPr>
        </p:nvSpPr>
        <p:spPr/>
        <p:txBody>
          <a:bodyPr/>
          <a:lstStyle/>
          <a:p>
            <a:fld id="{9E677C9D-2908-4B51-B245-D0108F3FAF17}" type="slidenum">
              <a:rPr lang="ja-JP" altLang="en-US" smtClean="0"/>
              <a:pPr/>
              <a:t>4</a:t>
            </a:fld>
            <a:endParaRPr lang="ja-JP" altLang="en-US" dirty="0"/>
          </a:p>
        </p:txBody>
      </p:sp>
      <p:pic>
        <p:nvPicPr>
          <p:cNvPr id="6" name="図 5">
            <a:extLst>
              <a:ext uri="{FF2B5EF4-FFF2-40B4-BE49-F238E27FC236}">
                <a16:creationId xmlns:a16="http://schemas.microsoft.com/office/drawing/2014/main" id="{E76DBC4C-37C3-250A-87A9-509CAE55DA44}"/>
              </a:ext>
            </a:extLst>
          </p:cNvPr>
          <p:cNvPicPr>
            <a:picLocks noChangeAspect="1"/>
          </p:cNvPicPr>
          <p:nvPr/>
        </p:nvPicPr>
        <p:blipFill>
          <a:blip r:embed="rId2"/>
          <a:stretch>
            <a:fillRect/>
          </a:stretch>
        </p:blipFill>
        <p:spPr>
          <a:xfrm>
            <a:off x="264135" y="3019845"/>
            <a:ext cx="4157416" cy="2280221"/>
          </a:xfrm>
          <a:prstGeom prst="rect">
            <a:avLst/>
          </a:prstGeom>
          <a:noFill/>
          <a:ln>
            <a:solidFill>
              <a:srgbClr val="0070C0"/>
            </a:solidFill>
          </a:ln>
        </p:spPr>
      </p:pic>
      <p:pic>
        <p:nvPicPr>
          <p:cNvPr id="18" name="図 17">
            <a:extLst>
              <a:ext uri="{FF2B5EF4-FFF2-40B4-BE49-F238E27FC236}">
                <a16:creationId xmlns:a16="http://schemas.microsoft.com/office/drawing/2014/main" id="{70A0A743-0B91-D671-344A-B98D09E12889}"/>
              </a:ext>
            </a:extLst>
          </p:cNvPr>
          <p:cNvPicPr>
            <a:picLocks noChangeAspect="1"/>
          </p:cNvPicPr>
          <p:nvPr/>
        </p:nvPicPr>
        <p:blipFill>
          <a:blip r:embed="rId3"/>
          <a:stretch>
            <a:fillRect/>
          </a:stretch>
        </p:blipFill>
        <p:spPr>
          <a:xfrm>
            <a:off x="1769596" y="3744445"/>
            <a:ext cx="4157417" cy="2338547"/>
          </a:xfrm>
          <a:prstGeom prst="rect">
            <a:avLst/>
          </a:prstGeom>
          <a:noFill/>
          <a:ln>
            <a:solidFill>
              <a:srgbClr val="0070C0"/>
            </a:solidFill>
          </a:ln>
        </p:spPr>
      </p:pic>
      <p:pic>
        <p:nvPicPr>
          <p:cNvPr id="23" name="図 22">
            <a:extLst>
              <a:ext uri="{FF2B5EF4-FFF2-40B4-BE49-F238E27FC236}">
                <a16:creationId xmlns:a16="http://schemas.microsoft.com/office/drawing/2014/main" id="{136C0E4F-02A6-8F46-3665-37A812BEFD42}"/>
              </a:ext>
            </a:extLst>
          </p:cNvPr>
          <p:cNvPicPr>
            <a:picLocks noChangeAspect="1"/>
          </p:cNvPicPr>
          <p:nvPr/>
        </p:nvPicPr>
        <p:blipFill>
          <a:blip r:embed="rId4"/>
          <a:stretch>
            <a:fillRect/>
          </a:stretch>
        </p:blipFill>
        <p:spPr>
          <a:xfrm>
            <a:off x="4763524" y="3000887"/>
            <a:ext cx="4157417" cy="2338547"/>
          </a:xfrm>
          <a:prstGeom prst="rect">
            <a:avLst/>
          </a:prstGeom>
          <a:noFill/>
          <a:ln>
            <a:solidFill>
              <a:srgbClr val="0070C0"/>
            </a:solidFill>
          </a:ln>
        </p:spPr>
      </p:pic>
      <p:pic>
        <p:nvPicPr>
          <p:cNvPr id="25" name="図 24">
            <a:extLst>
              <a:ext uri="{FF2B5EF4-FFF2-40B4-BE49-F238E27FC236}">
                <a16:creationId xmlns:a16="http://schemas.microsoft.com/office/drawing/2014/main" id="{9BE923A6-6482-F93C-F3D5-21606D61A310}"/>
              </a:ext>
            </a:extLst>
          </p:cNvPr>
          <p:cNvPicPr>
            <a:picLocks noChangeAspect="1"/>
          </p:cNvPicPr>
          <p:nvPr/>
        </p:nvPicPr>
        <p:blipFill>
          <a:blip r:embed="rId5"/>
          <a:stretch>
            <a:fillRect/>
          </a:stretch>
        </p:blipFill>
        <p:spPr>
          <a:xfrm>
            <a:off x="7722079" y="3828765"/>
            <a:ext cx="4157417" cy="2338547"/>
          </a:xfrm>
          <a:prstGeom prst="rect">
            <a:avLst/>
          </a:prstGeom>
          <a:noFill/>
          <a:ln>
            <a:solidFill>
              <a:srgbClr val="0070C0"/>
            </a:solidFill>
          </a:ln>
        </p:spPr>
      </p:pic>
      <p:sp>
        <p:nvSpPr>
          <p:cNvPr id="26" name="テキスト ボックス 25">
            <a:extLst>
              <a:ext uri="{FF2B5EF4-FFF2-40B4-BE49-F238E27FC236}">
                <a16:creationId xmlns:a16="http://schemas.microsoft.com/office/drawing/2014/main" id="{1DA91B82-D525-03E2-F431-34B1B832EDB7}"/>
              </a:ext>
            </a:extLst>
          </p:cNvPr>
          <p:cNvSpPr txBox="1"/>
          <p:nvPr/>
        </p:nvSpPr>
        <p:spPr>
          <a:xfrm>
            <a:off x="8920941" y="6205266"/>
            <a:ext cx="1955811" cy="338554"/>
          </a:xfrm>
          <a:prstGeom prst="rect">
            <a:avLst/>
          </a:prstGeom>
          <a:solidFill>
            <a:srgbClr val="FFFFCC">
              <a:alpha val="50196"/>
            </a:srgbClr>
          </a:solidFill>
        </p:spPr>
        <p:txBody>
          <a:bodyPr wrap="square" rtlCol="0">
            <a:spAutoFit/>
          </a:bodyPr>
          <a:lstStyle/>
          <a:p>
            <a:r>
              <a:rPr lang="ja-JP" altLang="en-US" sz="1600" dirty="0"/>
              <a:t>④ 下にスクロール</a:t>
            </a:r>
            <a:endParaRPr kumimoji="1" lang="ja-JP" altLang="en-US" sz="1600" dirty="0"/>
          </a:p>
        </p:txBody>
      </p:sp>
      <p:sp>
        <p:nvSpPr>
          <p:cNvPr id="27" name="テキスト ボックス 26">
            <a:extLst>
              <a:ext uri="{FF2B5EF4-FFF2-40B4-BE49-F238E27FC236}">
                <a16:creationId xmlns:a16="http://schemas.microsoft.com/office/drawing/2014/main" id="{8C63FBC4-77ED-BFC9-203C-711304881978}"/>
              </a:ext>
            </a:extLst>
          </p:cNvPr>
          <p:cNvSpPr txBox="1"/>
          <p:nvPr/>
        </p:nvSpPr>
        <p:spPr>
          <a:xfrm>
            <a:off x="241476" y="2488991"/>
            <a:ext cx="3634526" cy="338554"/>
          </a:xfrm>
          <a:prstGeom prst="rect">
            <a:avLst/>
          </a:prstGeom>
          <a:solidFill>
            <a:srgbClr val="FFFFCC">
              <a:alpha val="50196"/>
            </a:srgbClr>
          </a:solidFill>
        </p:spPr>
        <p:txBody>
          <a:bodyPr wrap="square" rtlCol="0">
            <a:spAutoFit/>
          </a:bodyPr>
          <a:lstStyle/>
          <a:p>
            <a:r>
              <a:rPr lang="ja-JP" altLang="en-US" sz="1600" dirty="0"/>
              <a:t>① </a:t>
            </a:r>
            <a:r>
              <a:rPr kumimoji="1" lang="en-US" altLang="ja-JP" sz="1600" dirty="0"/>
              <a:t>Linux Foundation </a:t>
            </a:r>
            <a:r>
              <a:rPr kumimoji="1" lang="ja-JP" altLang="en-US" sz="1600" dirty="0"/>
              <a:t>のホームページ</a:t>
            </a:r>
          </a:p>
        </p:txBody>
      </p:sp>
      <p:sp>
        <p:nvSpPr>
          <p:cNvPr id="28" name="テキスト ボックス 27">
            <a:extLst>
              <a:ext uri="{FF2B5EF4-FFF2-40B4-BE49-F238E27FC236}">
                <a16:creationId xmlns:a16="http://schemas.microsoft.com/office/drawing/2014/main" id="{DE832D92-7FCE-0001-EC74-8FA32043EA1B}"/>
              </a:ext>
            </a:extLst>
          </p:cNvPr>
          <p:cNvSpPr txBox="1"/>
          <p:nvPr/>
        </p:nvSpPr>
        <p:spPr>
          <a:xfrm>
            <a:off x="1759923" y="6094049"/>
            <a:ext cx="4849107" cy="338554"/>
          </a:xfrm>
          <a:prstGeom prst="rect">
            <a:avLst/>
          </a:prstGeom>
          <a:solidFill>
            <a:srgbClr val="FFFFCC">
              <a:alpha val="50196"/>
            </a:srgbClr>
          </a:solidFill>
        </p:spPr>
        <p:txBody>
          <a:bodyPr wrap="square" rtlCol="0">
            <a:spAutoFit/>
          </a:bodyPr>
          <a:lstStyle/>
          <a:p>
            <a:r>
              <a:rPr kumimoji="1" lang="ja-JP" altLang="en-US" sz="1600" dirty="0"/>
              <a:t>②</a:t>
            </a:r>
            <a:r>
              <a:rPr lang="ja-JP" altLang="en-US" sz="1600" dirty="0"/>
              <a:t>下にスクロールし</a:t>
            </a:r>
            <a:r>
              <a:rPr lang="en-US" altLang="ja-JP" sz="1600" dirty="0"/>
              <a:t>”SEE ALL PROJECTS”</a:t>
            </a:r>
            <a:r>
              <a:rPr lang="ja-JP" altLang="en-US" sz="1600" dirty="0"/>
              <a:t>をクリック</a:t>
            </a:r>
            <a:endParaRPr lang="en-US" altLang="ja-JP" sz="1600" dirty="0"/>
          </a:p>
        </p:txBody>
      </p:sp>
      <p:cxnSp>
        <p:nvCxnSpPr>
          <p:cNvPr id="10" name="直線コネクタ 9">
            <a:extLst>
              <a:ext uri="{FF2B5EF4-FFF2-40B4-BE49-F238E27FC236}">
                <a16:creationId xmlns:a16="http://schemas.microsoft.com/office/drawing/2014/main" id="{B2B0F9DC-D8E7-470D-8F08-B2790FC37F0B}"/>
              </a:ext>
            </a:extLst>
          </p:cNvPr>
          <p:cNvCxnSpPr>
            <a:cxnSpLocks/>
          </p:cNvCxnSpPr>
          <p:nvPr/>
        </p:nvCxnSpPr>
        <p:spPr>
          <a:xfrm flipV="1">
            <a:off x="3848304" y="5578295"/>
            <a:ext cx="0" cy="589017"/>
          </a:xfrm>
          <a:prstGeom prst="line">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4D2B2E97-3AC0-62D6-5F6F-10E1426691E3}"/>
              </a:ext>
            </a:extLst>
          </p:cNvPr>
          <p:cNvSpPr txBox="1"/>
          <p:nvPr/>
        </p:nvSpPr>
        <p:spPr>
          <a:xfrm>
            <a:off x="4943691" y="2567351"/>
            <a:ext cx="4969574" cy="338554"/>
          </a:xfrm>
          <a:prstGeom prst="rect">
            <a:avLst/>
          </a:prstGeom>
          <a:solidFill>
            <a:srgbClr val="FFFFCC">
              <a:alpha val="50196"/>
            </a:srgbClr>
          </a:solidFill>
        </p:spPr>
        <p:txBody>
          <a:bodyPr wrap="square" rtlCol="0">
            <a:spAutoFit/>
          </a:bodyPr>
          <a:lstStyle/>
          <a:p>
            <a:r>
              <a:rPr kumimoji="1" lang="ja-JP" altLang="en-US" sz="1600" dirty="0"/>
              <a:t>③</a:t>
            </a:r>
            <a:r>
              <a:rPr kumimoji="1" lang="en-US" altLang="ja-JP" sz="1600" dirty="0"/>
              <a:t>”Open Source &amp; Compliance Best Practices”</a:t>
            </a:r>
            <a:r>
              <a:rPr kumimoji="1" lang="ja-JP" altLang="en-US" sz="1600" dirty="0"/>
              <a:t>を選択</a:t>
            </a:r>
            <a:endParaRPr kumimoji="1" lang="en-US" altLang="ja-JP" sz="1600" dirty="0"/>
          </a:p>
        </p:txBody>
      </p:sp>
      <p:sp>
        <p:nvSpPr>
          <p:cNvPr id="9" name="角丸四角形 9">
            <a:extLst>
              <a:ext uri="{FF2B5EF4-FFF2-40B4-BE49-F238E27FC236}">
                <a16:creationId xmlns:a16="http://schemas.microsoft.com/office/drawing/2014/main" id="{D9588158-046A-45D6-9595-0B251C8F8C2C}"/>
              </a:ext>
            </a:extLst>
          </p:cNvPr>
          <p:cNvSpPr/>
          <p:nvPr/>
        </p:nvSpPr>
        <p:spPr>
          <a:xfrm>
            <a:off x="10570063" y="5578295"/>
            <a:ext cx="525285" cy="515754"/>
          </a:xfrm>
          <a:prstGeom prst="round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Segoe UI Light" panose="020B0502040204020203" pitchFamily="34" charset="0"/>
              <a:cs typeface="Segoe UI Light" panose="020B0502040204020203" pitchFamily="34" charset="0"/>
            </a:endParaRPr>
          </a:p>
        </p:txBody>
      </p:sp>
      <p:sp>
        <p:nvSpPr>
          <p:cNvPr id="33" name="正方形/長方形 32">
            <a:extLst>
              <a:ext uri="{FF2B5EF4-FFF2-40B4-BE49-F238E27FC236}">
                <a16:creationId xmlns:a16="http://schemas.microsoft.com/office/drawing/2014/main" id="{D50BB46B-DEA0-C5DF-D413-7854B205BC4E}"/>
              </a:ext>
            </a:extLst>
          </p:cNvPr>
          <p:cNvSpPr/>
          <p:nvPr/>
        </p:nvSpPr>
        <p:spPr>
          <a:xfrm>
            <a:off x="1331339" y="2693151"/>
            <a:ext cx="3185424" cy="338554"/>
          </a:xfrm>
          <a:prstGeom prst="rect">
            <a:avLst/>
          </a:prstGeom>
        </p:spPr>
        <p:txBody>
          <a:bodyPr wrap="none">
            <a:spAutoFit/>
          </a:bodyPr>
          <a:lstStyle/>
          <a:p>
            <a:r>
              <a:rPr lang="en-US" altLang="ja-JP" sz="1600" dirty="0">
                <a:latin typeface="Segoe UI" panose="020B0502040204020203" pitchFamily="34" charset="0"/>
                <a:cs typeface="Segoe UI" panose="020B0502040204020203" pitchFamily="34" charset="0"/>
                <a:hlinkClick r:id="rId6"/>
              </a:rPr>
              <a:t>https://www.linuxfoundation.org/</a:t>
            </a:r>
            <a:endParaRPr lang="ja-JP" altLang="en-US" sz="1600" dirty="0">
              <a:latin typeface="Segoe UI" panose="020B0502040204020203" pitchFamily="34" charset="0"/>
              <a:cs typeface="Segoe UI" panose="020B0502040204020203" pitchFamily="34" charset="0"/>
            </a:endParaRPr>
          </a:p>
        </p:txBody>
      </p:sp>
      <p:cxnSp>
        <p:nvCxnSpPr>
          <p:cNvPr id="34" name="直線コネクタ 33">
            <a:extLst>
              <a:ext uri="{FF2B5EF4-FFF2-40B4-BE49-F238E27FC236}">
                <a16:creationId xmlns:a16="http://schemas.microsoft.com/office/drawing/2014/main" id="{C31342E9-C43B-9326-B17A-97996C9D4B24}"/>
              </a:ext>
            </a:extLst>
          </p:cNvPr>
          <p:cNvCxnSpPr>
            <a:cxnSpLocks/>
          </p:cNvCxnSpPr>
          <p:nvPr/>
        </p:nvCxnSpPr>
        <p:spPr>
          <a:xfrm flipH="1">
            <a:off x="7164371" y="2862428"/>
            <a:ext cx="1640264" cy="1046841"/>
          </a:xfrm>
          <a:prstGeom prst="line">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7904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ja-JP" altLang="en-US" b="1" dirty="0">
                <a:latin typeface="+mn-lt"/>
                <a:ea typeface="+mj-ea"/>
              </a:rPr>
              <a:t>さまざまな</a:t>
            </a:r>
            <a:r>
              <a:rPr kumimoji="1" lang="en-US" altLang="ja-JP" b="1" dirty="0">
                <a:latin typeface="+mn-lt"/>
                <a:ea typeface="+mj-ea"/>
              </a:rPr>
              <a:t>LF</a:t>
            </a:r>
            <a:r>
              <a:rPr kumimoji="1" lang="ja-JP" altLang="en-US" b="1" dirty="0">
                <a:latin typeface="+mj-ea"/>
                <a:ea typeface="+mj-ea"/>
              </a:rPr>
              <a:t>プロジェクト</a:t>
            </a:r>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pic>
        <p:nvPicPr>
          <p:cNvPr id="7" name="図 6">
            <a:extLst>
              <a:ext uri="{FF2B5EF4-FFF2-40B4-BE49-F238E27FC236}">
                <a16:creationId xmlns:a16="http://schemas.microsoft.com/office/drawing/2014/main" id="{832C92E6-6046-4999-91A9-6F1CE5E73E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063891" y="2049575"/>
            <a:ext cx="6064218" cy="3493158"/>
          </a:xfrm>
          <a:prstGeom prst="rect">
            <a:avLst/>
          </a:prstGeom>
          <a:ln w="28575">
            <a:solidFill>
              <a:srgbClr val="0070C0"/>
            </a:solidFill>
          </a:ln>
        </p:spPr>
      </p:pic>
      <p:sp>
        <p:nvSpPr>
          <p:cNvPr id="9" name="正方形/長方形 8">
            <a:extLst>
              <a:ext uri="{FF2B5EF4-FFF2-40B4-BE49-F238E27FC236}">
                <a16:creationId xmlns:a16="http://schemas.microsoft.com/office/drawing/2014/main" id="{C6E1BA34-5DC7-4DB9-B295-C5D8DFB0EAAC}"/>
              </a:ext>
            </a:extLst>
          </p:cNvPr>
          <p:cNvSpPr/>
          <p:nvPr/>
        </p:nvSpPr>
        <p:spPr>
          <a:xfrm>
            <a:off x="4620242" y="1315267"/>
            <a:ext cx="2860058" cy="6446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u="sng" dirty="0">
                <a:solidFill>
                  <a:srgbClr val="484848"/>
                </a:solidFill>
                <a:latin typeface="Segoe UI" panose="020B0502040204020203" pitchFamily="34" charset="0"/>
                <a:cs typeface="Segoe UI" panose="020B0502040204020203" pitchFamily="34" charset="0"/>
              </a:rPr>
              <a:t>ソースコード</a:t>
            </a:r>
            <a:endParaRPr lang="en-US" altLang="ja-JP" sz="2000" b="1" u="sng" dirty="0">
              <a:solidFill>
                <a:srgbClr val="484848"/>
              </a:solidFill>
              <a:latin typeface="Segoe UI" panose="020B0502040204020203" pitchFamily="34" charset="0"/>
              <a:cs typeface="Segoe UI" panose="020B0502040204020203" pitchFamily="34" charset="0"/>
            </a:endParaRPr>
          </a:p>
          <a:p>
            <a:pPr algn="ctr"/>
            <a:r>
              <a:rPr lang="en-US" altLang="ja-JP" sz="2000" b="1" u="sng" dirty="0">
                <a:solidFill>
                  <a:srgbClr val="484848"/>
                </a:solidFill>
                <a:latin typeface="Segoe UI" panose="020B0502040204020203" pitchFamily="34" charset="0"/>
                <a:cs typeface="Segoe UI" panose="020B0502040204020203" pitchFamily="34" charset="0"/>
              </a:rPr>
              <a:t>(Code)</a:t>
            </a:r>
            <a:endParaRPr kumimoji="1" lang="ja-JP" altLang="en-US" sz="2000" b="1" u="sng" dirty="0">
              <a:solidFill>
                <a:srgbClr val="484848"/>
              </a:solidFill>
              <a:latin typeface="Segoe UI" panose="020B0502040204020203" pitchFamily="34" charset="0"/>
              <a:cs typeface="Segoe UI" panose="020B0502040204020203" pitchFamily="34" charset="0"/>
            </a:endParaRPr>
          </a:p>
        </p:txBody>
      </p:sp>
      <p:sp>
        <p:nvSpPr>
          <p:cNvPr id="10" name="正方形/長方形 9">
            <a:extLst>
              <a:ext uri="{FF2B5EF4-FFF2-40B4-BE49-F238E27FC236}">
                <a16:creationId xmlns:a16="http://schemas.microsoft.com/office/drawing/2014/main" id="{5607C6A2-6BF6-4CEE-94E4-8BEF52BA39A6}"/>
              </a:ext>
            </a:extLst>
          </p:cNvPr>
          <p:cNvSpPr/>
          <p:nvPr/>
        </p:nvSpPr>
        <p:spPr>
          <a:xfrm>
            <a:off x="4861965" y="5639336"/>
            <a:ext cx="2468070" cy="687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u="sng" dirty="0">
                <a:solidFill>
                  <a:srgbClr val="484848"/>
                </a:solidFill>
                <a:latin typeface="Segoe UI" panose="020B0502040204020203" pitchFamily="34" charset="0"/>
                <a:cs typeface="Segoe UI" panose="020B0502040204020203" pitchFamily="34" charset="0"/>
              </a:rPr>
              <a:t>仕様 </a:t>
            </a:r>
            <a:r>
              <a:rPr lang="en-US" altLang="ja-JP" sz="2000" b="1" u="sng" dirty="0">
                <a:solidFill>
                  <a:srgbClr val="484848"/>
                </a:solidFill>
                <a:latin typeface="Segoe UI" panose="020B0502040204020203" pitchFamily="34" charset="0"/>
                <a:cs typeface="Segoe UI" panose="020B0502040204020203" pitchFamily="34" charset="0"/>
              </a:rPr>
              <a:t>(Specification)</a:t>
            </a:r>
            <a:endParaRPr kumimoji="1" lang="ja-JP" altLang="en-US" sz="2000" b="1" u="sng" dirty="0">
              <a:solidFill>
                <a:srgbClr val="484848"/>
              </a:solidFill>
              <a:latin typeface="Segoe UI" panose="020B0502040204020203" pitchFamily="34" charset="0"/>
              <a:cs typeface="Segoe UI" panose="020B0502040204020203" pitchFamily="34" charset="0"/>
            </a:endParaRPr>
          </a:p>
        </p:txBody>
      </p:sp>
      <p:sp>
        <p:nvSpPr>
          <p:cNvPr id="11" name="正方形/長方形 10">
            <a:extLst>
              <a:ext uri="{FF2B5EF4-FFF2-40B4-BE49-F238E27FC236}">
                <a16:creationId xmlns:a16="http://schemas.microsoft.com/office/drawing/2014/main" id="{E6454BBF-E63C-43E8-8514-EFF7BE9E365F}"/>
              </a:ext>
            </a:extLst>
          </p:cNvPr>
          <p:cNvSpPr/>
          <p:nvPr/>
        </p:nvSpPr>
        <p:spPr>
          <a:xfrm>
            <a:off x="959922" y="3609561"/>
            <a:ext cx="1808611" cy="645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u="sng" dirty="0">
                <a:solidFill>
                  <a:srgbClr val="484848"/>
                </a:solidFill>
                <a:latin typeface="Segoe UI" panose="020B0502040204020203" pitchFamily="34" charset="0"/>
                <a:cs typeface="Segoe UI" panose="020B0502040204020203" pitchFamily="34" charset="0"/>
              </a:rPr>
              <a:t>単体 </a:t>
            </a:r>
            <a:endParaRPr lang="en-US" altLang="ja-JP" sz="2000" b="1" u="sng" dirty="0">
              <a:solidFill>
                <a:srgbClr val="484848"/>
              </a:solidFill>
              <a:latin typeface="Segoe UI" panose="020B0502040204020203" pitchFamily="34" charset="0"/>
              <a:cs typeface="Segoe UI" panose="020B0502040204020203" pitchFamily="34" charset="0"/>
            </a:endParaRPr>
          </a:p>
          <a:p>
            <a:pPr algn="ctr"/>
            <a:r>
              <a:rPr lang="en-US" altLang="ja-JP" sz="2000" b="1" u="sng" dirty="0">
                <a:solidFill>
                  <a:srgbClr val="484848"/>
                </a:solidFill>
                <a:latin typeface="Segoe UI" panose="020B0502040204020203" pitchFamily="34" charset="0"/>
                <a:cs typeface="Segoe UI" panose="020B0502040204020203" pitchFamily="34" charset="0"/>
              </a:rPr>
              <a:t>(Single)</a:t>
            </a:r>
            <a:endParaRPr kumimoji="1" lang="ja-JP" altLang="en-US" sz="2000" b="1" u="sng" dirty="0">
              <a:solidFill>
                <a:srgbClr val="484848"/>
              </a:solidFill>
              <a:latin typeface="Segoe UI" panose="020B0502040204020203" pitchFamily="34" charset="0"/>
              <a:cs typeface="Segoe UI" panose="020B0502040204020203" pitchFamily="34" charset="0"/>
            </a:endParaRPr>
          </a:p>
        </p:txBody>
      </p:sp>
      <p:sp>
        <p:nvSpPr>
          <p:cNvPr id="12" name="正方形/長方形 11">
            <a:extLst>
              <a:ext uri="{FF2B5EF4-FFF2-40B4-BE49-F238E27FC236}">
                <a16:creationId xmlns:a16="http://schemas.microsoft.com/office/drawing/2014/main" id="{101BB736-1607-44F9-84A9-925A523F53BA}"/>
              </a:ext>
            </a:extLst>
          </p:cNvPr>
          <p:cNvSpPr/>
          <p:nvPr/>
        </p:nvSpPr>
        <p:spPr>
          <a:xfrm>
            <a:off x="9225910" y="3609561"/>
            <a:ext cx="2468070" cy="645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u="sng" dirty="0">
                <a:solidFill>
                  <a:srgbClr val="484848"/>
                </a:solidFill>
                <a:latin typeface="Segoe UI" panose="020B0502040204020203" pitchFamily="34" charset="0"/>
                <a:cs typeface="Segoe UI" panose="020B0502040204020203" pitchFamily="34" charset="0"/>
              </a:rPr>
              <a:t>集合 </a:t>
            </a:r>
            <a:endParaRPr lang="en-US" altLang="ja-JP" sz="2000" b="1" u="sng" dirty="0">
              <a:solidFill>
                <a:srgbClr val="484848"/>
              </a:solidFill>
              <a:latin typeface="Segoe UI" panose="020B0502040204020203" pitchFamily="34" charset="0"/>
              <a:cs typeface="Segoe UI" panose="020B0502040204020203" pitchFamily="34" charset="0"/>
            </a:endParaRPr>
          </a:p>
          <a:p>
            <a:pPr algn="ctr"/>
            <a:r>
              <a:rPr lang="en-US" altLang="ja-JP" sz="2000" b="1" u="sng" dirty="0">
                <a:solidFill>
                  <a:srgbClr val="484848"/>
                </a:solidFill>
                <a:latin typeface="Segoe UI" panose="020B0502040204020203" pitchFamily="34" charset="0"/>
                <a:cs typeface="Segoe UI" panose="020B0502040204020203" pitchFamily="34" charset="0"/>
              </a:rPr>
              <a:t>(Umbrella)</a:t>
            </a:r>
            <a:endParaRPr kumimoji="1" lang="ja-JP" altLang="en-US" sz="2000" b="1" u="sng" dirty="0">
              <a:solidFill>
                <a:srgbClr val="484848"/>
              </a:solidFill>
              <a:latin typeface="Segoe UI" panose="020B0502040204020203" pitchFamily="34" charset="0"/>
              <a:cs typeface="Segoe UI" panose="020B0502040204020203" pitchFamily="34" charset="0"/>
            </a:endParaRPr>
          </a:p>
        </p:txBody>
      </p:sp>
      <p:sp>
        <p:nvSpPr>
          <p:cNvPr id="13" name="角丸四角形 9">
            <a:extLst>
              <a:ext uri="{FF2B5EF4-FFF2-40B4-BE49-F238E27FC236}">
                <a16:creationId xmlns:a16="http://schemas.microsoft.com/office/drawing/2014/main" id="{7409F346-B2DE-46DA-A010-114F4BA6D61A}"/>
              </a:ext>
            </a:extLst>
          </p:cNvPr>
          <p:cNvSpPr/>
          <p:nvPr/>
        </p:nvSpPr>
        <p:spPr>
          <a:xfrm>
            <a:off x="3063891" y="4988619"/>
            <a:ext cx="2028809" cy="409908"/>
          </a:xfrm>
          <a:prstGeom prst="round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Segoe UI Light" panose="020B0502040204020203" pitchFamily="34" charset="0"/>
              <a:cs typeface="Segoe UI Light" panose="020B0502040204020203" pitchFamily="34" charset="0"/>
            </a:endParaRPr>
          </a:p>
        </p:txBody>
      </p:sp>
      <p:sp>
        <p:nvSpPr>
          <p:cNvPr id="8" name="スライド番号プレースホルダー 7">
            <a:extLst>
              <a:ext uri="{FF2B5EF4-FFF2-40B4-BE49-F238E27FC236}">
                <a16:creationId xmlns:a16="http://schemas.microsoft.com/office/drawing/2014/main" id="{BAC578C6-A29D-33C7-24E0-C8D61E8BB782}"/>
              </a:ext>
            </a:extLst>
          </p:cNvPr>
          <p:cNvSpPr>
            <a:spLocks noGrp="1"/>
          </p:cNvSpPr>
          <p:nvPr>
            <p:ph type="sldNum" sz="quarter" idx="4"/>
          </p:nvPr>
        </p:nvSpPr>
        <p:spPr/>
        <p:txBody>
          <a:bodyPr/>
          <a:lstStyle/>
          <a:p>
            <a:fld id="{9E677C9D-2908-4B51-B245-D0108F3FAF17}" type="slidenum">
              <a:rPr lang="ja-JP" altLang="en-US" smtClean="0"/>
              <a:pPr/>
              <a:t>5</a:t>
            </a:fld>
            <a:endParaRPr lang="ja-JP" altLang="en-US" dirty="0"/>
          </a:p>
        </p:txBody>
      </p:sp>
    </p:spTree>
    <p:extLst>
      <p:ext uri="{BB962C8B-B14F-4D97-AF65-F5344CB8AC3E}">
        <p14:creationId xmlns:p14="http://schemas.microsoft.com/office/powerpoint/2010/main" val="2099533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9A7CA44F-11C6-4084-A1AE-A82F1996A979}"/>
              </a:ext>
            </a:extLst>
          </p:cNvPr>
          <p:cNvSpPr/>
          <p:nvPr/>
        </p:nvSpPr>
        <p:spPr bwMode="gray">
          <a:xfrm>
            <a:off x="890271" y="1290371"/>
            <a:ext cx="6840000" cy="528869"/>
          </a:xfrm>
          <a:prstGeom prst="rect">
            <a:avLst/>
          </a:prstGeom>
          <a:solidFill>
            <a:srgbClr val="C7F1C7"/>
          </a:solidFill>
          <a:ln w="9525" cap="flat" cmpd="sng" algn="ctr">
            <a:solidFill>
              <a:srgbClr val="B1B1AC"/>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16" name="正方形/長方形 15">
            <a:extLst>
              <a:ext uri="{FF2B5EF4-FFF2-40B4-BE49-F238E27FC236}">
                <a16:creationId xmlns:a16="http://schemas.microsoft.com/office/drawing/2014/main" id="{D6D37253-E984-4AB5-9D57-319B2612CC41}"/>
              </a:ext>
            </a:extLst>
          </p:cNvPr>
          <p:cNvSpPr/>
          <p:nvPr/>
        </p:nvSpPr>
        <p:spPr bwMode="gray">
          <a:xfrm>
            <a:off x="4387848" y="4451892"/>
            <a:ext cx="6840000" cy="528869"/>
          </a:xfrm>
          <a:prstGeom prst="rect">
            <a:avLst/>
          </a:prstGeom>
          <a:solidFill>
            <a:srgbClr val="FFCC99"/>
          </a:solidFill>
          <a:ln w="9525" cap="flat" cmpd="sng" algn="ctr">
            <a:solidFill>
              <a:srgbClr val="B1B1AC"/>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1" y="531580"/>
            <a:ext cx="10996928" cy="645269"/>
          </a:xfrm>
        </p:spPr>
        <p:txBody>
          <a:bodyPr/>
          <a:lstStyle/>
          <a:p>
            <a:r>
              <a:rPr kumimoji="1" lang="ja-JP" altLang="en-US" b="1" dirty="0">
                <a:latin typeface="+mj-lt"/>
                <a:ea typeface="游ゴシック" panose="020B0400000000000000" pitchFamily="50" charset="-128"/>
              </a:rPr>
              <a:t>オープンソースライセンス</a:t>
            </a:r>
            <a:r>
              <a:rPr kumimoji="1" lang="ja-JP" altLang="en-US" b="1" dirty="0">
                <a:solidFill>
                  <a:srgbClr val="C7F1C7"/>
                </a:solidFill>
                <a:latin typeface="+mj-lt"/>
                <a:ea typeface="游ゴシック" panose="020B0400000000000000" pitchFamily="50" charset="-128"/>
              </a:rPr>
              <a:t>■</a:t>
            </a:r>
            <a:r>
              <a:rPr kumimoji="1" lang="ja-JP" altLang="en-US" b="1" dirty="0">
                <a:latin typeface="+mj-lt"/>
                <a:ea typeface="游ゴシック" panose="020B0400000000000000" pitchFamily="50" charset="-128"/>
              </a:rPr>
              <a:t>とコンプライアンス</a:t>
            </a:r>
            <a:r>
              <a:rPr kumimoji="1" lang="ja-JP" altLang="en-US" b="1" dirty="0">
                <a:solidFill>
                  <a:srgbClr val="FFCC99"/>
                </a:solidFill>
                <a:latin typeface="+mj-lt"/>
                <a:ea typeface="游ゴシック" panose="020B0400000000000000" pitchFamily="50" charset="-128"/>
              </a:rPr>
              <a:t>■</a:t>
            </a:r>
            <a:endParaRPr kumimoji="1" lang="ja-JP" altLang="en-US" b="1" dirty="0">
              <a:solidFill>
                <a:srgbClr val="FFCC99"/>
              </a:solidFill>
              <a:latin typeface="+mj-ea"/>
              <a:ea typeface="+mj-ea"/>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1247142" y="1404670"/>
            <a:ext cx="6996430" cy="2933699"/>
          </a:xfrm>
        </p:spPr>
        <p:txBody>
          <a:bodyPr/>
          <a:lstStyle/>
          <a:p>
            <a:r>
              <a:rPr lang="ja-JP" altLang="en-US" sz="2400" b="1" dirty="0">
                <a:latin typeface="+mn-ea"/>
                <a:ea typeface="+mn-ea"/>
              </a:rPr>
              <a:t>ライセンスに基づくソースコードの公開</a:t>
            </a:r>
            <a:endParaRPr kumimoji="1" lang="ja-JP" altLang="en-US" sz="2134" b="1" dirty="0">
              <a:latin typeface="+mn-ea"/>
              <a:ea typeface="+mn-ea"/>
            </a:endParaRPr>
          </a:p>
          <a:p>
            <a:pPr lvl="1"/>
            <a:r>
              <a:rPr kumimoji="1" lang="ja-JP" altLang="en-US" sz="2134" b="1" dirty="0">
                <a:latin typeface="+mn-ea"/>
                <a:ea typeface="+mn-ea"/>
              </a:rPr>
              <a:t>配布および修正などの利用</a:t>
            </a:r>
            <a:r>
              <a:rPr lang="ja-JP" altLang="en-US" sz="2134" b="1" dirty="0">
                <a:latin typeface="+mn-ea"/>
                <a:ea typeface="+mn-ea"/>
              </a:rPr>
              <a:t>は</a:t>
            </a:r>
            <a:r>
              <a:rPr kumimoji="1" lang="ja-JP" altLang="en-US" sz="2134" b="1" dirty="0">
                <a:latin typeface="+mn-ea"/>
                <a:ea typeface="+mn-ea"/>
              </a:rPr>
              <a:t>自由、だが；</a:t>
            </a:r>
          </a:p>
          <a:p>
            <a:pPr lvl="1"/>
            <a:r>
              <a:rPr kumimoji="1" lang="ja-JP" altLang="en-US" sz="2134" b="1" dirty="0">
                <a:latin typeface="+mn-ea"/>
                <a:ea typeface="+mn-ea"/>
              </a:rPr>
              <a:t>著作権者が提示する「条件」を遵守</a:t>
            </a:r>
          </a:p>
          <a:p>
            <a:pPr lvl="2"/>
            <a:r>
              <a:rPr lang="ja-JP" altLang="en-US" sz="1867" b="1" dirty="0">
                <a:latin typeface="+mn-ea"/>
                <a:ea typeface="+mn-ea"/>
              </a:rPr>
              <a:t>例１：</a:t>
            </a:r>
            <a:r>
              <a:rPr kumimoji="1" lang="ja-JP" altLang="en-US" sz="1867" b="1" dirty="0">
                <a:latin typeface="+mn-ea"/>
                <a:ea typeface="+mn-ea"/>
              </a:rPr>
              <a:t>著作権者などの明示</a:t>
            </a:r>
            <a:endParaRPr kumimoji="1" lang="en-US" altLang="ja-JP" sz="1867" b="1" dirty="0">
              <a:latin typeface="+mn-ea"/>
              <a:ea typeface="+mn-ea"/>
            </a:endParaRPr>
          </a:p>
          <a:p>
            <a:pPr lvl="2"/>
            <a:r>
              <a:rPr lang="ja-JP" altLang="en-US" sz="1867" b="1" dirty="0">
                <a:latin typeface="+mn-ea"/>
                <a:ea typeface="+mn-ea"/>
              </a:rPr>
              <a:t>例２：</a:t>
            </a:r>
            <a:r>
              <a:rPr kumimoji="1" lang="ja-JP" altLang="en-US" sz="1867" b="1" dirty="0">
                <a:latin typeface="+mn-ea"/>
                <a:ea typeface="+mn-ea"/>
              </a:rPr>
              <a:t>ライセンス文書の添付</a:t>
            </a:r>
            <a:endParaRPr kumimoji="1" lang="en-US" altLang="ja-JP" sz="1867" b="1" dirty="0">
              <a:latin typeface="+mn-ea"/>
              <a:ea typeface="+mn-ea"/>
            </a:endParaRPr>
          </a:p>
          <a:p>
            <a:pPr lvl="2"/>
            <a:r>
              <a:rPr lang="ja-JP" altLang="en-US" sz="1867" b="1" dirty="0">
                <a:latin typeface="+mn-ea"/>
                <a:ea typeface="+mn-ea"/>
              </a:rPr>
              <a:t>例３：</a:t>
            </a:r>
            <a:r>
              <a:rPr kumimoji="1" lang="ja-JP" altLang="en-US" sz="1867" b="1" dirty="0">
                <a:latin typeface="+mn-ea"/>
                <a:ea typeface="+mn-ea"/>
              </a:rPr>
              <a:t>派生物を含めたソースコード</a:t>
            </a:r>
            <a:r>
              <a:rPr lang="ja-JP" altLang="en-US" sz="1867" b="1" dirty="0">
                <a:latin typeface="+mn-ea"/>
                <a:ea typeface="+mn-ea"/>
              </a:rPr>
              <a:t>の</a:t>
            </a:r>
            <a:r>
              <a:rPr kumimoji="1" lang="ja-JP" altLang="en-US" sz="1867" b="1" dirty="0">
                <a:latin typeface="+mn-ea"/>
                <a:ea typeface="+mn-ea"/>
              </a:rPr>
              <a:t>公開</a:t>
            </a:r>
            <a:endParaRPr kumimoji="1" lang="en-US" altLang="ja-JP" sz="1867" b="1" dirty="0">
              <a:latin typeface="+mn-ea"/>
              <a:ea typeface="+mn-ea"/>
            </a:endParaRPr>
          </a:p>
          <a:p>
            <a:pPr lvl="2"/>
            <a:r>
              <a:rPr kumimoji="1" lang="ja-JP" altLang="en-US" sz="1867" b="1" dirty="0">
                <a:latin typeface="+mn-ea"/>
                <a:ea typeface="+mn-ea"/>
              </a:rPr>
              <a:t>例４：無償、免責無保証、権利者との個別契約不要</a:t>
            </a:r>
            <a:endParaRPr kumimoji="1" lang="ja-JP" altLang="en-US" sz="2400" b="1" dirty="0">
              <a:latin typeface="+mn-ea"/>
              <a:ea typeface="+mn-ea"/>
            </a:endParaRPr>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14" name="テキスト プレースホルダー 2">
            <a:extLst>
              <a:ext uri="{FF2B5EF4-FFF2-40B4-BE49-F238E27FC236}">
                <a16:creationId xmlns:a16="http://schemas.microsoft.com/office/drawing/2014/main" id="{A08F8D4B-E8F1-438C-A17D-F7BB8BD9BC1D}"/>
              </a:ext>
            </a:extLst>
          </p:cNvPr>
          <p:cNvSpPr txBox="1">
            <a:spLocks/>
          </p:cNvSpPr>
          <p:nvPr/>
        </p:nvSpPr>
        <p:spPr bwMode="gray">
          <a:xfrm>
            <a:off x="4800598" y="4549777"/>
            <a:ext cx="7086601" cy="1725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rgbClr val="20252B"/>
                </a:solidFill>
                <a:latin typeface="Segoe UI" panose="020B0502040204020203" pitchFamily="34" charset="0"/>
                <a:ea typeface="Meiryo UI" panose="020B0604030504040204" pitchFamily="50" charset="-128"/>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a:lstStyle>
          <a:p>
            <a:r>
              <a:rPr lang="ja-JP" altLang="en-US" sz="2400" b="1" kern="0" dirty="0">
                <a:latin typeface="+mn-ea"/>
                <a:ea typeface="+mn-ea"/>
              </a:rPr>
              <a:t>ライセンスにあった使い方をしているか</a:t>
            </a:r>
          </a:p>
          <a:p>
            <a:pPr lvl="1"/>
            <a:r>
              <a:rPr lang="ja-JP" altLang="en-US" sz="2134" b="1" kern="0" dirty="0">
                <a:latin typeface="+mn-ea"/>
                <a:ea typeface="+mn-ea"/>
              </a:rPr>
              <a:t>製品やサービスなどのパッケージの「部品」として入っているものを把握できているか</a:t>
            </a:r>
          </a:p>
          <a:p>
            <a:pPr lvl="1"/>
            <a:r>
              <a:rPr lang="ja-JP" altLang="en-US" sz="2134" b="1" kern="0" dirty="0">
                <a:latin typeface="+mn-ea"/>
                <a:ea typeface="+mn-ea"/>
              </a:rPr>
              <a:t>開発コミュニティの修正や改良による「変更」の</a:t>
            </a:r>
            <a:br>
              <a:rPr lang="en-US" altLang="ja-JP" sz="2134" b="1" kern="0" dirty="0">
                <a:latin typeface="+mn-ea"/>
                <a:ea typeface="+mn-ea"/>
              </a:rPr>
            </a:br>
            <a:r>
              <a:rPr lang="ja-JP" altLang="en-US" sz="2134" b="1" kern="0" dirty="0">
                <a:latin typeface="+mn-ea"/>
                <a:ea typeface="+mn-ea"/>
              </a:rPr>
              <a:t>内容を把握できているか</a:t>
            </a:r>
          </a:p>
        </p:txBody>
      </p:sp>
      <p:sp>
        <p:nvSpPr>
          <p:cNvPr id="8" name="スライド番号プレースホルダー 7">
            <a:extLst>
              <a:ext uri="{FF2B5EF4-FFF2-40B4-BE49-F238E27FC236}">
                <a16:creationId xmlns:a16="http://schemas.microsoft.com/office/drawing/2014/main" id="{17429C03-C1CF-0333-2BBB-A37F9353E370}"/>
              </a:ext>
            </a:extLst>
          </p:cNvPr>
          <p:cNvSpPr>
            <a:spLocks noGrp="1"/>
          </p:cNvSpPr>
          <p:nvPr>
            <p:ph type="sldNum" sz="quarter" idx="4"/>
          </p:nvPr>
        </p:nvSpPr>
        <p:spPr/>
        <p:txBody>
          <a:bodyPr/>
          <a:lstStyle/>
          <a:p>
            <a:fld id="{9E677C9D-2908-4B51-B245-D0108F3FAF17}" type="slidenum">
              <a:rPr lang="ja-JP" altLang="en-US" smtClean="0"/>
              <a:pPr/>
              <a:t>6</a:t>
            </a:fld>
            <a:endParaRPr lang="ja-JP" altLang="en-US" dirty="0"/>
          </a:p>
        </p:txBody>
      </p:sp>
    </p:spTree>
    <p:extLst>
      <p:ext uri="{BB962C8B-B14F-4D97-AF65-F5344CB8AC3E}">
        <p14:creationId xmlns:p14="http://schemas.microsoft.com/office/powerpoint/2010/main" val="1452701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矢印: 下 20">
            <a:extLst>
              <a:ext uri="{FF2B5EF4-FFF2-40B4-BE49-F238E27FC236}">
                <a16:creationId xmlns:a16="http://schemas.microsoft.com/office/drawing/2014/main" id="{D3805074-55A2-4156-B308-BD866809514F}"/>
              </a:ext>
            </a:extLst>
          </p:cNvPr>
          <p:cNvSpPr/>
          <p:nvPr/>
        </p:nvSpPr>
        <p:spPr bwMode="gray">
          <a:xfrm>
            <a:off x="7795260" y="1771650"/>
            <a:ext cx="3994632" cy="3966210"/>
          </a:xfrm>
          <a:prstGeom prst="downArrow">
            <a:avLst>
              <a:gd name="adj1" fmla="val 100000"/>
              <a:gd name="adj2" fmla="val 11443"/>
            </a:avLst>
          </a:prstGeom>
          <a:solidFill>
            <a:schemeClr val="bg1"/>
          </a:solidFill>
          <a:ln w="304800" cap="flat" cmpd="sng" algn="ctr">
            <a:solidFill>
              <a:srgbClr val="CCFF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ln>
            <a:noFill/>
          </a:ln>
        </p:spPr>
        <p:txBody>
          <a:bodyPr/>
          <a:lstStyle/>
          <a:p>
            <a:r>
              <a:rPr kumimoji="1" lang="en-US" altLang="ja-JP" b="1" dirty="0">
                <a:latin typeface="+mj-lt"/>
                <a:ea typeface="+mj-ea"/>
              </a:rPr>
              <a:t>OSS</a:t>
            </a:r>
            <a:r>
              <a:rPr kumimoji="1" lang="ja-JP" altLang="en-US" b="1" dirty="0">
                <a:latin typeface="+mj-ea"/>
                <a:ea typeface="+mj-ea"/>
              </a:rPr>
              <a:t>ライセンスに伴うリスク</a:t>
            </a:r>
          </a:p>
        </p:txBody>
      </p:sp>
      <p:grpSp>
        <p:nvGrpSpPr>
          <p:cNvPr id="14" name="グループ化 13">
            <a:extLst>
              <a:ext uri="{FF2B5EF4-FFF2-40B4-BE49-F238E27FC236}">
                <a16:creationId xmlns:a16="http://schemas.microsoft.com/office/drawing/2014/main" id="{081B3201-DDB6-4B5F-85AC-B2BE58EA4521}"/>
              </a:ext>
            </a:extLst>
          </p:cNvPr>
          <p:cNvGrpSpPr/>
          <p:nvPr/>
        </p:nvGrpSpPr>
        <p:grpSpPr>
          <a:xfrm>
            <a:off x="797543" y="1652480"/>
            <a:ext cx="6327157" cy="4239196"/>
            <a:chOff x="4832169" y="1038088"/>
            <a:chExt cx="6099445" cy="4086627"/>
          </a:xfrm>
        </p:grpSpPr>
        <p:pic>
          <p:nvPicPr>
            <p:cNvPr id="15" name="図 14">
              <a:extLst>
                <a:ext uri="{FF2B5EF4-FFF2-40B4-BE49-F238E27FC236}">
                  <a16:creationId xmlns:a16="http://schemas.microsoft.com/office/drawing/2014/main" id="{341DF5E4-5A39-4BCD-AE6E-6E0F67D2CFB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832169" y="1038088"/>
              <a:ext cx="6099445" cy="4086627"/>
            </a:xfrm>
            <a:prstGeom prst="rect">
              <a:avLst/>
            </a:prstGeom>
            <a:ln w="28575">
              <a:solidFill>
                <a:srgbClr val="0070C0"/>
              </a:solidFill>
            </a:ln>
          </p:spPr>
        </p:pic>
        <p:sp>
          <p:nvSpPr>
            <p:cNvPr id="17" name="爆発: 8 pt 16">
              <a:extLst>
                <a:ext uri="{FF2B5EF4-FFF2-40B4-BE49-F238E27FC236}">
                  <a16:creationId xmlns:a16="http://schemas.microsoft.com/office/drawing/2014/main" id="{3E08AF1B-1A7E-45BD-80C9-6AF472D16807}"/>
                </a:ext>
              </a:extLst>
            </p:cNvPr>
            <p:cNvSpPr/>
            <p:nvPr/>
          </p:nvSpPr>
          <p:spPr>
            <a:xfrm>
              <a:off x="9107144" y="4146886"/>
              <a:ext cx="537882" cy="324391"/>
            </a:xfrm>
            <a:prstGeom prst="irregularSeal1">
              <a:avLst/>
            </a:prstGeom>
            <a:solidFill>
              <a:srgbClr val="C90C1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sp>
        <p:nvSpPr>
          <p:cNvPr id="3" name="テキスト プレースホルダー 2">
            <a:extLst>
              <a:ext uri="{FF2B5EF4-FFF2-40B4-BE49-F238E27FC236}">
                <a16:creationId xmlns:a16="http://schemas.microsoft.com/office/drawing/2014/main" id="{689A7A66-55F1-4EC6-93A3-474C6BEBD95E}"/>
              </a:ext>
            </a:extLst>
          </p:cNvPr>
          <p:cNvSpPr>
            <a:spLocks noGrp="1"/>
          </p:cNvSpPr>
          <p:nvPr>
            <p:ph type="body" sz="quarter" idx="12"/>
          </p:nvPr>
        </p:nvSpPr>
        <p:spPr>
          <a:xfrm>
            <a:off x="7628999" y="3124378"/>
            <a:ext cx="4327154" cy="1295400"/>
          </a:xfrm>
        </p:spPr>
        <p:txBody>
          <a:bodyPr/>
          <a:lstStyle/>
          <a:p>
            <a:pPr marL="0" indent="0" algn="ctr">
              <a:buNone/>
            </a:pPr>
            <a:r>
              <a:rPr lang="ja-JP" altLang="en-US" sz="2000" b="1" dirty="0">
                <a:latin typeface="+mn-ea"/>
                <a:ea typeface="+mn-ea"/>
              </a:rPr>
              <a:t>オープンソースが流通する</a:t>
            </a:r>
            <a:endParaRPr lang="en-US" altLang="ja-JP" sz="2000" b="1" dirty="0">
              <a:latin typeface="+mn-ea"/>
              <a:ea typeface="+mn-ea"/>
            </a:endParaRPr>
          </a:p>
          <a:p>
            <a:pPr marL="0" indent="0" algn="ctr">
              <a:buNone/>
            </a:pPr>
            <a:r>
              <a:rPr lang="ja-JP" altLang="en-US" sz="2000" b="1" dirty="0">
                <a:latin typeface="+mn-ea"/>
                <a:ea typeface="+mn-ea"/>
              </a:rPr>
              <a:t>ソフトウェアサプライチェーン</a:t>
            </a:r>
            <a:endParaRPr lang="en-US" altLang="ja-JP" sz="2000" b="1" dirty="0">
              <a:latin typeface="+mn-ea"/>
              <a:ea typeface="+mn-ea"/>
            </a:endParaRPr>
          </a:p>
          <a:p>
            <a:pPr marL="0" indent="0" algn="ctr">
              <a:buNone/>
            </a:pPr>
            <a:r>
              <a:rPr lang="ja-JP" altLang="en-US" sz="2000" b="1" dirty="0">
                <a:latin typeface="+mn-ea"/>
                <a:ea typeface="+mn-ea"/>
              </a:rPr>
              <a:t>全過程で、リスク管理が必要</a:t>
            </a:r>
          </a:p>
        </p:txBody>
      </p:sp>
      <p:sp>
        <p:nvSpPr>
          <p:cNvPr id="5" name="フッター プレースホルダー 4">
            <a:extLst>
              <a:ext uri="{FF2B5EF4-FFF2-40B4-BE49-F238E27FC236}">
                <a16:creationId xmlns:a16="http://schemas.microsoft.com/office/drawing/2014/main" id="{B06E0CDA-02F6-4F41-BC21-B76079582F59}"/>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8" name="スライド番号プレースホルダー 7">
            <a:extLst>
              <a:ext uri="{FF2B5EF4-FFF2-40B4-BE49-F238E27FC236}">
                <a16:creationId xmlns:a16="http://schemas.microsoft.com/office/drawing/2014/main" id="{307464B9-341C-7253-AADA-6BCF251381BF}"/>
              </a:ext>
            </a:extLst>
          </p:cNvPr>
          <p:cNvSpPr>
            <a:spLocks noGrp="1"/>
          </p:cNvSpPr>
          <p:nvPr>
            <p:ph type="sldNum" sz="quarter" idx="4"/>
          </p:nvPr>
        </p:nvSpPr>
        <p:spPr/>
        <p:txBody>
          <a:bodyPr/>
          <a:lstStyle/>
          <a:p>
            <a:fld id="{9E677C9D-2908-4B51-B245-D0108F3FAF17}" type="slidenum">
              <a:rPr lang="ja-JP" altLang="en-US" smtClean="0"/>
              <a:pPr/>
              <a:t>7</a:t>
            </a:fld>
            <a:endParaRPr lang="ja-JP" altLang="en-US" dirty="0"/>
          </a:p>
        </p:txBody>
      </p:sp>
    </p:spTree>
    <p:extLst>
      <p:ext uri="{BB962C8B-B14F-4D97-AF65-F5344CB8AC3E}">
        <p14:creationId xmlns:p14="http://schemas.microsoft.com/office/powerpoint/2010/main" val="1531025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正方形/長方形 56">
            <a:extLst>
              <a:ext uri="{FF2B5EF4-FFF2-40B4-BE49-F238E27FC236}">
                <a16:creationId xmlns:a16="http://schemas.microsoft.com/office/drawing/2014/main" id="{01A7E612-A06C-4A30-8426-1B84D18B7737}"/>
              </a:ext>
            </a:extLst>
          </p:cNvPr>
          <p:cNvSpPr/>
          <p:nvPr/>
        </p:nvSpPr>
        <p:spPr bwMode="gray">
          <a:xfrm>
            <a:off x="1430767" y="3078230"/>
            <a:ext cx="9306444" cy="3260276"/>
          </a:xfrm>
          <a:prstGeom prst="rect">
            <a:avLst/>
          </a:prstGeom>
          <a:solidFill>
            <a:schemeClr val="bg1"/>
          </a:solidFill>
          <a:ln w="127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44" name="正方形/長方形 43">
            <a:extLst>
              <a:ext uri="{FF2B5EF4-FFF2-40B4-BE49-F238E27FC236}">
                <a16:creationId xmlns:a16="http://schemas.microsoft.com/office/drawing/2014/main" id="{138FBF25-56D0-4D80-A7FA-CA28CDFF3E19}"/>
              </a:ext>
            </a:extLst>
          </p:cNvPr>
          <p:cNvSpPr/>
          <p:nvPr/>
        </p:nvSpPr>
        <p:spPr bwMode="gray">
          <a:xfrm>
            <a:off x="890270" y="1312091"/>
            <a:ext cx="9975220" cy="1013165"/>
          </a:xfrm>
          <a:prstGeom prst="rect">
            <a:avLst/>
          </a:prstGeom>
          <a:solidFill>
            <a:schemeClr val="bg1"/>
          </a:solidFill>
          <a:ln w="76200" cap="flat" cmpd="sng" algn="ctr">
            <a:solidFill>
              <a:srgbClr val="8E8BC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0" y="531580"/>
            <a:ext cx="10857229" cy="645269"/>
          </a:xfrm>
        </p:spPr>
        <p:txBody>
          <a:bodyPr/>
          <a:lstStyle/>
          <a:p>
            <a:r>
              <a:rPr kumimoji="1" lang="ja-JP" altLang="en-US" b="1" dirty="0">
                <a:latin typeface="+mj-lt"/>
                <a:ea typeface="游ゴシック" panose="020B0400000000000000" pitchFamily="50" charset="-128"/>
              </a:rPr>
              <a:t>サプライチェーンにおける</a:t>
            </a:r>
            <a:r>
              <a:rPr kumimoji="1" lang="en-US" altLang="ja-JP" b="1" dirty="0">
                <a:latin typeface="+mj-lt"/>
                <a:ea typeface="游ゴシック" panose="020B0400000000000000" pitchFamily="50" charset="-128"/>
              </a:rPr>
              <a:t>OSS</a:t>
            </a:r>
            <a:r>
              <a:rPr kumimoji="1" lang="ja-JP" altLang="en-US" b="1" dirty="0">
                <a:latin typeface="+mj-lt"/>
                <a:ea typeface="游ゴシック" panose="020B0400000000000000" pitchFamily="50" charset="-128"/>
              </a:rPr>
              <a:t>のライセンスリスク</a:t>
            </a: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1018552" y="1399889"/>
            <a:ext cx="9718658" cy="875504"/>
          </a:xfrm>
        </p:spPr>
        <p:txBody>
          <a:bodyPr/>
          <a:lstStyle/>
          <a:p>
            <a:r>
              <a:rPr kumimoji="1" lang="ja-JP" altLang="en-US" sz="2400" b="1" dirty="0">
                <a:latin typeface="+mn-ea"/>
                <a:ea typeface="+mn-ea"/>
              </a:rPr>
              <a:t>未確認の</a:t>
            </a:r>
            <a:r>
              <a:rPr kumimoji="1" lang="en-US" altLang="ja-JP" sz="2400" b="1" dirty="0">
                <a:latin typeface="+mn-ea"/>
                <a:ea typeface="+mn-ea"/>
              </a:rPr>
              <a:t>OSS</a:t>
            </a:r>
            <a:r>
              <a:rPr lang="ja-JP" altLang="en-US" sz="2400" b="1" dirty="0">
                <a:latin typeface="+mn-ea"/>
                <a:ea typeface="+mn-ea"/>
              </a:rPr>
              <a:t>が、</a:t>
            </a:r>
            <a:r>
              <a:rPr kumimoji="1" lang="ja-JP" altLang="en-US" sz="2400" b="1" dirty="0">
                <a:latin typeface="+mn-ea"/>
                <a:ea typeface="+mn-ea"/>
              </a:rPr>
              <a:t>未知のライセンス違反リスクにつながる可能性</a:t>
            </a:r>
          </a:p>
          <a:p>
            <a:r>
              <a:rPr lang="ja-JP" altLang="en-US" sz="2400" b="1" dirty="0">
                <a:latin typeface="+mn-ea"/>
                <a:ea typeface="+mn-ea"/>
              </a:rPr>
              <a:t>組織</a:t>
            </a:r>
            <a:r>
              <a:rPr kumimoji="1" lang="ja-JP" altLang="en-US" sz="2400" b="1" dirty="0">
                <a:latin typeface="+mn-ea"/>
                <a:ea typeface="+mn-ea"/>
              </a:rPr>
              <a:t>の管理体制の不備が、サプライチェーン全体の脆弱性</a:t>
            </a:r>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28" name="角丸四角形 6">
            <a:extLst>
              <a:ext uri="{FF2B5EF4-FFF2-40B4-BE49-F238E27FC236}">
                <a16:creationId xmlns:a16="http://schemas.microsoft.com/office/drawing/2014/main" id="{5D380319-793B-47DE-A396-8885F0D9459D}"/>
              </a:ext>
            </a:extLst>
          </p:cNvPr>
          <p:cNvSpPr/>
          <p:nvPr/>
        </p:nvSpPr>
        <p:spPr>
          <a:xfrm>
            <a:off x="2462118" y="4330281"/>
            <a:ext cx="1656184" cy="792088"/>
          </a:xfrm>
          <a:prstGeom prst="roundRect">
            <a:avLst/>
          </a:prstGeom>
          <a:solidFill>
            <a:srgbClr val="79B553"/>
          </a:solidFill>
          <a:ln w="381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rPr>
              <a:t>Tier 2</a:t>
            </a:r>
            <a:endParaRPr kumimoji="0" lang="ja-JP" altLang="en-US"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endParaRPr>
          </a:p>
        </p:txBody>
      </p:sp>
      <p:sp>
        <p:nvSpPr>
          <p:cNvPr id="29" name="角丸四角形 7">
            <a:extLst>
              <a:ext uri="{FF2B5EF4-FFF2-40B4-BE49-F238E27FC236}">
                <a16:creationId xmlns:a16="http://schemas.microsoft.com/office/drawing/2014/main" id="{8985C3A6-5671-402E-84AC-5EF43A54C642}"/>
              </a:ext>
            </a:extLst>
          </p:cNvPr>
          <p:cNvSpPr/>
          <p:nvPr/>
        </p:nvSpPr>
        <p:spPr>
          <a:xfrm>
            <a:off x="5384215" y="4330281"/>
            <a:ext cx="1656184" cy="792088"/>
          </a:xfrm>
          <a:prstGeom prst="roundRect">
            <a:avLst/>
          </a:prstGeom>
          <a:solidFill>
            <a:srgbClr val="79B553"/>
          </a:solidFill>
          <a:ln w="381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rPr>
              <a:t>Tier 1</a:t>
            </a:r>
            <a:endParaRPr kumimoji="0" lang="ja-JP" altLang="en-US"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endParaRPr>
          </a:p>
        </p:txBody>
      </p:sp>
      <p:sp>
        <p:nvSpPr>
          <p:cNvPr id="30" name="縦巻き 8">
            <a:extLst>
              <a:ext uri="{FF2B5EF4-FFF2-40B4-BE49-F238E27FC236}">
                <a16:creationId xmlns:a16="http://schemas.microsoft.com/office/drawing/2014/main" id="{98E5E16D-542E-4C1A-AD3B-32E444484FC3}"/>
              </a:ext>
            </a:extLst>
          </p:cNvPr>
          <p:cNvSpPr/>
          <p:nvPr/>
        </p:nvSpPr>
        <p:spPr>
          <a:xfrm>
            <a:off x="4016063" y="3398491"/>
            <a:ext cx="1520512" cy="890705"/>
          </a:xfrm>
          <a:prstGeom prst="verticalScroll">
            <a:avLst/>
          </a:prstGeom>
          <a:solidFill>
            <a:srgbClr val="68A2DB"/>
          </a:solidFill>
          <a:ln w="381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rPr>
              <a:t>Software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endParaRPr>
          </a:p>
        </p:txBody>
      </p:sp>
      <p:sp>
        <p:nvSpPr>
          <p:cNvPr id="31" name="角丸四角形 9">
            <a:extLst>
              <a:ext uri="{FF2B5EF4-FFF2-40B4-BE49-F238E27FC236}">
                <a16:creationId xmlns:a16="http://schemas.microsoft.com/office/drawing/2014/main" id="{34A8D500-7467-41F7-808D-CA6E02F2C5A8}"/>
              </a:ext>
            </a:extLst>
          </p:cNvPr>
          <p:cNvSpPr/>
          <p:nvPr/>
        </p:nvSpPr>
        <p:spPr>
          <a:xfrm>
            <a:off x="4420633" y="3974555"/>
            <a:ext cx="755902" cy="216024"/>
          </a:xfrm>
          <a:prstGeom prst="roundRect">
            <a:avLst/>
          </a:prstGeom>
          <a:noFill/>
          <a:ln w="25400" cap="flat" cmpd="sng" algn="ctr">
            <a:solidFill>
              <a:srgbClr val="4F81BD">
                <a:shade val="50000"/>
              </a:srgbClr>
            </a:solidFill>
            <a:prstDash val="dashDot"/>
          </a:ln>
          <a:effectLst/>
        </p:spPr>
        <p:txBody>
          <a:bodyPr rtlCol="0" anchor="ctr"/>
          <a:lstStyle/>
          <a:p>
            <a:pPr algn="ctr">
              <a:defRPr/>
            </a:pPr>
            <a:r>
              <a:rPr kumimoji="0" lang="en-US" altLang="ja-JP" sz="1600" b="1" kern="0" dirty="0">
                <a:solidFill>
                  <a:schemeClr val="bg1"/>
                </a:solidFill>
                <a:latin typeface="+mj-lt"/>
                <a:ea typeface="Meiryo UI" panose="020B0604030504040204" pitchFamily="50" charset="-128"/>
                <a:cs typeface="Meiryo UI" panose="020B0604030504040204" pitchFamily="50" charset="-128"/>
              </a:rPr>
              <a:t>OSS</a:t>
            </a:r>
            <a:endParaRPr kumimoji="0" lang="ja-JP" altLang="en-US" sz="1600" b="1" kern="0" dirty="0">
              <a:solidFill>
                <a:schemeClr val="bg1"/>
              </a:solidFill>
              <a:latin typeface="+mj-lt"/>
              <a:ea typeface="Meiryo UI" panose="020B0604030504040204" pitchFamily="50" charset="-128"/>
              <a:cs typeface="Meiryo UI" panose="020B0604030504040204" pitchFamily="50" charset="-128"/>
            </a:endParaRPr>
          </a:p>
        </p:txBody>
      </p:sp>
      <p:sp>
        <p:nvSpPr>
          <p:cNvPr id="32" name="右矢印 10">
            <a:extLst>
              <a:ext uri="{FF2B5EF4-FFF2-40B4-BE49-F238E27FC236}">
                <a16:creationId xmlns:a16="http://schemas.microsoft.com/office/drawing/2014/main" id="{9A8489DD-8359-4050-A475-2D5CFCA4EE27}"/>
              </a:ext>
            </a:extLst>
          </p:cNvPr>
          <p:cNvSpPr/>
          <p:nvPr/>
        </p:nvSpPr>
        <p:spPr>
          <a:xfrm>
            <a:off x="4269493" y="4484009"/>
            <a:ext cx="996570" cy="484632"/>
          </a:xfrm>
          <a:prstGeom prst="rightArrow">
            <a:avLst/>
          </a:prstGeom>
          <a:solidFill>
            <a:sysClr val="window" lastClr="FFFFFF"/>
          </a:solidFill>
          <a:ln w="9525" cap="flat" cmpd="sng" algn="ctr">
            <a:solidFill>
              <a:sysClr val="windowText" lastClr="000000"/>
            </a:solidFill>
            <a:prstDash val="solid"/>
          </a:ln>
          <a:effectLst/>
        </p:spPr>
        <p:txBody>
          <a:bodyPr rtlCol="0" anchor="ctr"/>
          <a:lstStyle/>
          <a:p>
            <a:pPr algn="ctr">
              <a:defRPr/>
            </a:pPr>
            <a:endParaRPr kumimoji="0" lang="ja-JP" altLang="en-US" kern="0" dirty="0">
              <a:solidFill>
                <a:prstClr val="black"/>
              </a:solidFill>
              <a:latin typeface="Segoe UI Light" panose="020B0502040204020203" pitchFamily="34" charset="0"/>
              <a:ea typeface="Meiryo UI" panose="020B0604030504040204" pitchFamily="50" charset="-128"/>
              <a:cs typeface="Meiryo UI" panose="020B0604030504040204" pitchFamily="50" charset="-128"/>
            </a:endParaRPr>
          </a:p>
        </p:txBody>
      </p:sp>
      <p:sp>
        <p:nvSpPr>
          <p:cNvPr id="33" name="右矢印 11">
            <a:extLst>
              <a:ext uri="{FF2B5EF4-FFF2-40B4-BE49-F238E27FC236}">
                <a16:creationId xmlns:a16="http://schemas.microsoft.com/office/drawing/2014/main" id="{0961E358-FA59-48F9-AB1D-C60BB430B949}"/>
              </a:ext>
            </a:extLst>
          </p:cNvPr>
          <p:cNvSpPr/>
          <p:nvPr/>
        </p:nvSpPr>
        <p:spPr>
          <a:xfrm>
            <a:off x="7168332" y="4496585"/>
            <a:ext cx="964624" cy="484632"/>
          </a:xfrm>
          <a:prstGeom prst="rightArrow">
            <a:avLst/>
          </a:prstGeom>
          <a:solidFill>
            <a:sysClr val="window" lastClr="FFFFFF"/>
          </a:solidFill>
          <a:ln w="9525" cap="flat" cmpd="sng" algn="ctr">
            <a:solidFill>
              <a:sysClr val="windowText" lastClr="000000"/>
            </a:solidFill>
            <a:prstDash val="solid"/>
          </a:ln>
          <a:effectLst/>
        </p:spPr>
        <p:txBody>
          <a:bodyPr rtlCol="0" anchor="ctr"/>
          <a:lstStyle/>
          <a:p>
            <a:pPr algn="ctr">
              <a:defRPr/>
            </a:pPr>
            <a:endParaRPr kumimoji="0" lang="ja-JP" altLang="en-US" kern="0" dirty="0">
              <a:solidFill>
                <a:prstClr val="black"/>
              </a:solidFill>
              <a:latin typeface="Segoe UI Light" panose="020B0502040204020203" pitchFamily="34" charset="0"/>
              <a:ea typeface="Meiryo UI" panose="020B0604030504040204" pitchFamily="50" charset="-128"/>
              <a:cs typeface="Meiryo UI" panose="020B0604030504040204" pitchFamily="50" charset="-128"/>
            </a:endParaRPr>
          </a:p>
        </p:txBody>
      </p:sp>
      <p:sp>
        <p:nvSpPr>
          <p:cNvPr id="34" name="角丸四角形 12">
            <a:extLst>
              <a:ext uri="{FF2B5EF4-FFF2-40B4-BE49-F238E27FC236}">
                <a16:creationId xmlns:a16="http://schemas.microsoft.com/office/drawing/2014/main" id="{E8F68E61-B120-4E52-9E3C-13FFEE26D4F8}"/>
              </a:ext>
            </a:extLst>
          </p:cNvPr>
          <p:cNvSpPr/>
          <p:nvPr/>
        </p:nvSpPr>
        <p:spPr>
          <a:xfrm>
            <a:off x="8228376" y="4330281"/>
            <a:ext cx="1656184" cy="792088"/>
          </a:xfrm>
          <a:prstGeom prst="roundRect">
            <a:avLst/>
          </a:prstGeom>
          <a:solidFill>
            <a:srgbClr val="79B553"/>
          </a:solidFill>
          <a:ln w="381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rPr>
              <a:t>OEM</a:t>
            </a:r>
            <a:endParaRPr kumimoji="0" lang="ja-JP" altLang="en-US"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endParaRPr>
          </a:p>
        </p:txBody>
      </p:sp>
      <p:sp>
        <p:nvSpPr>
          <p:cNvPr id="35" name="円形吹き出し 13">
            <a:extLst>
              <a:ext uri="{FF2B5EF4-FFF2-40B4-BE49-F238E27FC236}">
                <a16:creationId xmlns:a16="http://schemas.microsoft.com/office/drawing/2014/main" id="{0D177CEB-91C7-4868-B905-D8AA8F5FD159}"/>
              </a:ext>
            </a:extLst>
          </p:cNvPr>
          <p:cNvSpPr/>
          <p:nvPr/>
        </p:nvSpPr>
        <p:spPr>
          <a:xfrm>
            <a:off x="1566168" y="3296450"/>
            <a:ext cx="2449895" cy="894130"/>
          </a:xfrm>
          <a:prstGeom prst="wedgeEllipseCallout">
            <a:avLst>
              <a:gd name="adj1" fmla="val 61465"/>
              <a:gd name="adj2" fmla="val 35676"/>
            </a:avLst>
          </a:prstGeom>
          <a:solidFill>
            <a:srgbClr val="C9C8E2"/>
          </a:solidFill>
          <a:ln w="38100" cap="flat" cmpd="sng" algn="ctr">
            <a:solidFill>
              <a:srgbClr val="B8B6D8"/>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ja-JP" sz="1400" b="1" i="0" u="none" strike="noStrike" kern="0" cap="none" spc="0" normalizeH="0" baseline="0" noProof="0" dirty="0">
              <a:ln>
                <a:noFill/>
              </a:ln>
              <a:solidFill>
                <a:prstClr val="black"/>
              </a:solidFill>
              <a:effectLst/>
              <a:uLnTx/>
              <a:uFillTx/>
              <a:latin typeface="+mj-ea"/>
              <a:ea typeface="+mj-ea"/>
              <a:cs typeface="Meiryo UI" panose="020B0604030504040204" pitchFamily="50" charset="-128"/>
            </a:endParaRPr>
          </a:p>
        </p:txBody>
      </p:sp>
      <p:sp>
        <p:nvSpPr>
          <p:cNvPr id="36" name="円形吹き出し 14">
            <a:extLst>
              <a:ext uri="{FF2B5EF4-FFF2-40B4-BE49-F238E27FC236}">
                <a16:creationId xmlns:a16="http://schemas.microsoft.com/office/drawing/2014/main" id="{AC21D5AE-C4D7-4A86-894D-3D0CE6CC3C5A}"/>
              </a:ext>
            </a:extLst>
          </p:cNvPr>
          <p:cNvSpPr/>
          <p:nvPr/>
        </p:nvSpPr>
        <p:spPr>
          <a:xfrm>
            <a:off x="1747009" y="5167218"/>
            <a:ext cx="2071927" cy="1023118"/>
          </a:xfrm>
          <a:prstGeom prst="wedgeEllipseCallout">
            <a:avLst>
              <a:gd name="adj1" fmla="val 36802"/>
              <a:gd name="adj2" fmla="val -71124"/>
            </a:avLst>
          </a:prstGeom>
          <a:solidFill>
            <a:srgbClr val="C9C8E2"/>
          </a:solidFill>
          <a:ln w="38100" cap="flat" cmpd="sng" algn="ctr">
            <a:solidFill>
              <a:srgbClr val="B8B6D8"/>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1" i="0" u="none" strike="noStrike" kern="0" cap="none" spc="0" normalizeH="0" baseline="0" noProof="0" dirty="0">
              <a:ln>
                <a:noFill/>
              </a:ln>
              <a:solidFill>
                <a:prstClr val="black"/>
              </a:solidFill>
              <a:effectLst/>
              <a:uLnTx/>
              <a:uFillTx/>
              <a:latin typeface="+mj-ea"/>
              <a:ea typeface="+mj-ea"/>
              <a:cs typeface="Meiryo UI" panose="020B0604030504040204" pitchFamily="50" charset="-128"/>
            </a:endParaRPr>
          </a:p>
        </p:txBody>
      </p:sp>
      <p:sp>
        <p:nvSpPr>
          <p:cNvPr id="37" name="円形吹き出し 15">
            <a:extLst>
              <a:ext uri="{FF2B5EF4-FFF2-40B4-BE49-F238E27FC236}">
                <a16:creationId xmlns:a16="http://schemas.microsoft.com/office/drawing/2014/main" id="{AF5BF66A-5311-42AC-96C6-0582E0A52598}"/>
              </a:ext>
            </a:extLst>
          </p:cNvPr>
          <p:cNvSpPr/>
          <p:nvPr/>
        </p:nvSpPr>
        <p:spPr>
          <a:xfrm>
            <a:off x="8177432" y="5296206"/>
            <a:ext cx="2364293" cy="894130"/>
          </a:xfrm>
          <a:prstGeom prst="wedgeEllipseCallout">
            <a:avLst>
              <a:gd name="adj1" fmla="val -33129"/>
              <a:gd name="adj2" fmla="val -91032"/>
            </a:avLst>
          </a:prstGeom>
          <a:solidFill>
            <a:srgbClr val="C9C8E2"/>
          </a:solidFill>
          <a:ln w="38100" cap="flat" cmpd="sng" algn="ctr">
            <a:solidFill>
              <a:srgbClr val="B8B6D8"/>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1" i="0" u="none" strike="noStrike" kern="0" cap="none" spc="0" normalizeH="0" baseline="0" noProof="0" dirty="0">
              <a:ln>
                <a:noFill/>
              </a:ln>
              <a:solidFill>
                <a:prstClr val="black"/>
              </a:solidFill>
              <a:effectLst/>
              <a:uLnTx/>
              <a:uFillTx/>
              <a:latin typeface="+mj-ea"/>
              <a:ea typeface="+mj-ea"/>
              <a:cs typeface="Meiryo UI" panose="020B0604030504040204" pitchFamily="50" charset="-128"/>
            </a:endParaRPr>
          </a:p>
        </p:txBody>
      </p:sp>
      <p:sp>
        <p:nvSpPr>
          <p:cNvPr id="38" name="円形吹き出し 16">
            <a:extLst>
              <a:ext uri="{FF2B5EF4-FFF2-40B4-BE49-F238E27FC236}">
                <a16:creationId xmlns:a16="http://schemas.microsoft.com/office/drawing/2014/main" id="{E1D12CCA-5A25-4206-B702-DFF8C1AE6BC0}"/>
              </a:ext>
            </a:extLst>
          </p:cNvPr>
          <p:cNvSpPr/>
          <p:nvPr/>
        </p:nvSpPr>
        <p:spPr>
          <a:xfrm>
            <a:off x="5032519" y="5167218"/>
            <a:ext cx="2007880" cy="997403"/>
          </a:xfrm>
          <a:prstGeom prst="wedgeEllipseCallout">
            <a:avLst>
              <a:gd name="adj1" fmla="val 18815"/>
              <a:gd name="adj2" fmla="val -78639"/>
            </a:avLst>
          </a:prstGeom>
          <a:solidFill>
            <a:srgbClr val="C9C8E2"/>
          </a:solidFill>
          <a:ln w="38100" cap="flat" cmpd="sng" algn="ctr">
            <a:solidFill>
              <a:srgbClr val="B8B6D8"/>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1" i="0" u="none" strike="noStrike" kern="0" cap="none" spc="0" normalizeH="0" baseline="0" noProof="0" dirty="0">
              <a:ln>
                <a:noFill/>
              </a:ln>
              <a:solidFill>
                <a:prstClr val="black"/>
              </a:solidFill>
              <a:effectLst/>
              <a:uLnTx/>
              <a:uFillTx/>
              <a:latin typeface="+mj-ea"/>
              <a:ea typeface="+mj-ea"/>
              <a:cs typeface="Meiryo UI" panose="020B0604030504040204" pitchFamily="50" charset="-128"/>
            </a:endParaRPr>
          </a:p>
        </p:txBody>
      </p:sp>
      <p:sp>
        <p:nvSpPr>
          <p:cNvPr id="39" name="円形吹き出し 17">
            <a:extLst>
              <a:ext uri="{FF2B5EF4-FFF2-40B4-BE49-F238E27FC236}">
                <a16:creationId xmlns:a16="http://schemas.microsoft.com/office/drawing/2014/main" id="{E8AFF580-EBD0-492B-9797-FED65ADE414F}"/>
              </a:ext>
            </a:extLst>
          </p:cNvPr>
          <p:cNvSpPr/>
          <p:nvPr/>
        </p:nvSpPr>
        <p:spPr>
          <a:xfrm>
            <a:off x="8084359" y="3307163"/>
            <a:ext cx="2316365" cy="1023118"/>
          </a:xfrm>
          <a:prstGeom prst="wedgeEllipseCallout">
            <a:avLst>
              <a:gd name="adj1" fmla="val -37518"/>
              <a:gd name="adj2" fmla="val 63614"/>
            </a:avLst>
          </a:prstGeom>
          <a:solidFill>
            <a:srgbClr val="C9C8E2"/>
          </a:solidFill>
          <a:ln w="38100" cap="flat" cmpd="sng" algn="ctr">
            <a:solidFill>
              <a:srgbClr val="B8B6D8"/>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1" i="0" u="none" strike="noStrike" kern="0" cap="none" spc="0" normalizeH="0" baseline="0" noProof="0" dirty="0">
              <a:ln>
                <a:noFill/>
              </a:ln>
              <a:solidFill>
                <a:prstClr val="black"/>
              </a:solidFill>
              <a:effectLst/>
              <a:uLnTx/>
              <a:uFillTx/>
              <a:latin typeface="+mj-ea"/>
              <a:ea typeface="+mj-ea"/>
              <a:cs typeface="Meiryo UI" panose="020B0604030504040204" pitchFamily="50" charset="-128"/>
            </a:endParaRPr>
          </a:p>
        </p:txBody>
      </p:sp>
      <p:sp>
        <p:nvSpPr>
          <p:cNvPr id="40" name="縦巻き 18">
            <a:extLst>
              <a:ext uri="{FF2B5EF4-FFF2-40B4-BE49-F238E27FC236}">
                <a16:creationId xmlns:a16="http://schemas.microsoft.com/office/drawing/2014/main" id="{5631A8B1-7D86-4CAD-A8A7-C2CBD5DC0610}"/>
              </a:ext>
            </a:extLst>
          </p:cNvPr>
          <p:cNvSpPr/>
          <p:nvPr/>
        </p:nvSpPr>
        <p:spPr>
          <a:xfrm>
            <a:off x="6649951" y="3398491"/>
            <a:ext cx="1520512" cy="890705"/>
          </a:xfrm>
          <a:prstGeom prst="verticalScroll">
            <a:avLst/>
          </a:prstGeom>
          <a:solidFill>
            <a:srgbClr val="68A2DB"/>
          </a:solidFill>
          <a:ln w="381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rPr>
              <a:t>Software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endParaRPr>
          </a:p>
        </p:txBody>
      </p:sp>
      <p:sp>
        <p:nvSpPr>
          <p:cNvPr id="41" name="角丸四角形 19">
            <a:extLst>
              <a:ext uri="{FF2B5EF4-FFF2-40B4-BE49-F238E27FC236}">
                <a16:creationId xmlns:a16="http://schemas.microsoft.com/office/drawing/2014/main" id="{F804C48E-593D-49CD-874D-FE2654373595}"/>
              </a:ext>
            </a:extLst>
          </p:cNvPr>
          <p:cNvSpPr/>
          <p:nvPr/>
        </p:nvSpPr>
        <p:spPr>
          <a:xfrm>
            <a:off x="7054521" y="3974555"/>
            <a:ext cx="755902" cy="216024"/>
          </a:xfrm>
          <a:prstGeom prst="roundRect">
            <a:avLst/>
          </a:prstGeom>
          <a:noFill/>
          <a:ln w="25400" cap="flat" cmpd="sng" algn="ctr">
            <a:solidFill>
              <a:srgbClr val="4F81BD">
                <a:shade val="50000"/>
              </a:srgbClr>
            </a:solidFill>
            <a:prstDash val="dashDot"/>
          </a:ln>
          <a:effectLst/>
        </p:spPr>
        <p:txBody>
          <a:bodyPr rtlCol="0" anchor="ctr"/>
          <a:lstStyle/>
          <a:p>
            <a:pPr algn="ctr">
              <a:defRPr/>
            </a:pPr>
            <a:r>
              <a:rPr kumimoji="0" lang="en-US" altLang="ja-JP" sz="1600" b="1" kern="0" dirty="0">
                <a:solidFill>
                  <a:schemeClr val="bg1"/>
                </a:solidFill>
                <a:latin typeface="+mj-lt"/>
                <a:ea typeface="Meiryo UI" panose="020B0604030504040204" pitchFamily="50" charset="-128"/>
                <a:cs typeface="Meiryo UI" panose="020B0604030504040204" pitchFamily="50" charset="-128"/>
              </a:rPr>
              <a:t>OSS</a:t>
            </a:r>
            <a:endParaRPr kumimoji="0" lang="ja-JP" altLang="en-US" sz="1600" b="1" kern="0" dirty="0">
              <a:solidFill>
                <a:schemeClr val="bg1"/>
              </a:solidFill>
              <a:latin typeface="+mj-lt"/>
              <a:ea typeface="Meiryo UI" panose="020B0604030504040204" pitchFamily="50" charset="-128"/>
              <a:cs typeface="Meiryo UI" panose="020B0604030504040204" pitchFamily="50" charset="-128"/>
            </a:endParaRPr>
          </a:p>
        </p:txBody>
      </p:sp>
      <p:sp>
        <p:nvSpPr>
          <p:cNvPr id="43" name="テキスト ボックス 42">
            <a:extLst>
              <a:ext uri="{FF2B5EF4-FFF2-40B4-BE49-F238E27FC236}">
                <a16:creationId xmlns:a16="http://schemas.microsoft.com/office/drawing/2014/main" id="{782A6426-AFFE-4BE9-8137-2018DA3113E9}"/>
              </a:ext>
            </a:extLst>
          </p:cNvPr>
          <p:cNvSpPr txBox="1"/>
          <p:nvPr/>
        </p:nvSpPr>
        <p:spPr>
          <a:xfrm>
            <a:off x="2708971" y="2496483"/>
            <a:ext cx="8028239" cy="461665"/>
          </a:xfrm>
          <a:prstGeom prst="rect">
            <a:avLst/>
          </a:prstGeom>
          <a:solidFill>
            <a:schemeClr val="bg1"/>
          </a:solidFill>
          <a:ln w="76200">
            <a:solidFill>
              <a:srgbClr val="CCFFFF"/>
            </a:solidFill>
          </a:ln>
        </p:spPr>
        <p:txBody>
          <a:bodyPr wrap="square">
            <a:spAutoFit/>
          </a:bodyPr>
          <a:lstStyle/>
          <a:p>
            <a:pPr marL="0" indent="0">
              <a:buNone/>
            </a:pPr>
            <a:r>
              <a:rPr kumimoji="1" lang="ja-JP" altLang="en-US" sz="2400" b="1" dirty="0">
                <a:latin typeface="+mn-ea"/>
                <a:ea typeface="+mn-ea"/>
              </a:rPr>
              <a:t>各組織のガバナンスとトレーサビリティの確保が、重要</a:t>
            </a:r>
          </a:p>
        </p:txBody>
      </p:sp>
      <p:sp>
        <p:nvSpPr>
          <p:cNvPr id="46" name="矢印: 右 45">
            <a:extLst>
              <a:ext uri="{FF2B5EF4-FFF2-40B4-BE49-F238E27FC236}">
                <a16:creationId xmlns:a16="http://schemas.microsoft.com/office/drawing/2014/main" id="{A60E88FA-8D7E-4860-8AD0-D3B9351365C2}"/>
              </a:ext>
            </a:extLst>
          </p:cNvPr>
          <p:cNvSpPr/>
          <p:nvPr/>
        </p:nvSpPr>
        <p:spPr bwMode="gray">
          <a:xfrm>
            <a:off x="2159000" y="2593322"/>
            <a:ext cx="493618" cy="207490"/>
          </a:xfrm>
          <a:prstGeom prst="rightArrow">
            <a:avLst>
              <a:gd name="adj1" fmla="val 87758"/>
              <a:gd name="adj2" fmla="val 39930"/>
            </a:avLst>
          </a:prstGeom>
          <a:solidFill>
            <a:schemeClr val="bg1">
              <a:lumMod val="65000"/>
            </a:schemeClr>
          </a:solidFill>
          <a:ln w="38100" cap="flat" cmpd="sng" algn="ctr">
            <a:solidFill>
              <a:schemeClr val="bg1">
                <a:lumMod val="6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48" name="テキスト ボックス 47">
            <a:extLst>
              <a:ext uri="{FF2B5EF4-FFF2-40B4-BE49-F238E27FC236}">
                <a16:creationId xmlns:a16="http://schemas.microsoft.com/office/drawing/2014/main" id="{119870BA-E5EE-47E2-9F1B-F5A01DF94B9F}"/>
              </a:ext>
            </a:extLst>
          </p:cNvPr>
          <p:cNvSpPr txBox="1"/>
          <p:nvPr/>
        </p:nvSpPr>
        <p:spPr>
          <a:xfrm>
            <a:off x="1829959" y="3411791"/>
            <a:ext cx="1873470" cy="83099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スニペットなどで未知の</a:t>
            </a:r>
            <a:r>
              <a:rPr kumimoji="0" lang="en-US" altLang="ja-JP" sz="1600" b="1" i="0" u="none" strike="noStrike" kern="0" cap="none" spc="0" normalizeH="0" baseline="0" noProof="0" dirty="0">
                <a:ln>
                  <a:noFill/>
                </a:ln>
                <a:effectLst/>
                <a:uLnTx/>
                <a:uFillTx/>
                <a:latin typeface="+mj-lt"/>
                <a:ea typeface="+mj-ea"/>
                <a:cs typeface="Meiryo UI" panose="020B0604030504040204" pitchFamily="50" charset="-128"/>
              </a:rPr>
              <a:t>OSS</a:t>
            </a: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が混入するリスク有</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p:txBody>
      </p:sp>
      <p:sp>
        <p:nvSpPr>
          <p:cNvPr id="50" name="テキスト ボックス 49">
            <a:extLst>
              <a:ext uri="{FF2B5EF4-FFF2-40B4-BE49-F238E27FC236}">
                <a16:creationId xmlns:a16="http://schemas.microsoft.com/office/drawing/2014/main" id="{6D17DCCE-45F0-4635-9276-59F39F8E1F3C}"/>
              </a:ext>
            </a:extLst>
          </p:cNvPr>
          <p:cNvSpPr txBox="1"/>
          <p:nvPr/>
        </p:nvSpPr>
        <p:spPr>
          <a:xfrm>
            <a:off x="1747009" y="5298948"/>
            <a:ext cx="2212524" cy="83099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600" b="1" i="0" u="none" strike="noStrike" kern="0" cap="none" spc="0" normalizeH="0" baseline="0" noProof="0" dirty="0">
                <a:ln>
                  <a:noFill/>
                </a:ln>
                <a:effectLst/>
                <a:uLnTx/>
                <a:uFillTx/>
                <a:ea typeface="+mj-ea"/>
                <a:cs typeface="Meiryo UI" panose="020B0604030504040204" pitchFamily="50" charset="-128"/>
              </a:rPr>
              <a:t>OSS</a:t>
            </a: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をどのように</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管理して良いか</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わからない</a:t>
            </a:r>
          </a:p>
        </p:txBody>
      </p:sp>
      <p:sp>
        <p:nvSpPr>
          <p:cNvPr id="52" name="テキスト ボックス 51">
            <a:extLst>
              <a:ext uri="{FF2B5EF4-FFF2-40B4-BE49-F238E27FC236}">
                <a16:creationId xmlns:a16="http://schemas.microsoft.com/office/drawing/2014/main" id="{FF77B8CF-CCDC-4F7A-A941-77BBC8972BB1}"/>
              </a:ext>
            </a:extLst>
          </p:cNvPr>
          <p:cNvSpPr txBox="1"/>
          <p:nvPr/>
        </p:nvSpPr>
        <p:spPr>
          <a:xfrm>
            <a:off x="5097332" y="5298948"/>
            <a:ext cx="1878253" cy="83099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教育資料を</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アップデートするのが大変</a:t>
            </a:r>
          </a:p>
        </p:txBody>
      </p:sp>
      <p:sp>
        <p:nvSpPr>
          <p:cNvPr id="54" name="テキスト ボックス 53">
            <a:extLst>
              <a:ext uri="{FF2B5EF4-FFF2-40B4-BE49-F238E27FC236}">
                <a16:creationId xmlns:a16="http://schemas.microsoft.com/office/drawing/2014/main" id="{5FE9A414-C8DD-4FCD-B84F-8231AD9DCB41}"/>
              </a:ext>
            </a:extLst>
          </p:cNvPr>
          <p:cNvSpPr txBox="1"/>
          <p:nvPr/>
        </p:nvSpPr>
        <p:spPr>
          <a:xfrm>
            <a:off x="8132956" y="3398491"/>
            <a:ext cx="2322528" cy="83099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製品にどんな</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600" b="1" i="0" u="none" strike="noStrike" kern="0" cap="none" spc="0" normalizeH="0" baseline="0" noProof="0" dirty="0">
                <a:ln>
                  <a:noFill/>
                </a:ln>
                <a:effectLst/>
                <a:uLnTx/>
                <a:uFillTx/>
                <a:ea typeface="+mj-ea"/>
                <a:cs typeface="Meiryo UI" panose="020B0604030504040204" pitchFamily="50" charset="-128"/>
              </a:rPr>
              <a:t>OSS</a:t>
            </a: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が含まれてるか</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わからない</a:t>
            </a:r>
          </a:p>
        </p:txBody>
      </p:sp>
      <p:sp>
        <p:nvSpPr>
          <p:cNvPr id="56" name="テキスト ボックス 55">
            <a:extLst>
              <a:ext uri="{FF2B5EF4-FFF2-40B4-BE49-F238E27FC236}">
                <a16:creationId xmlns:a16="http://schemas.microsoft.com/office/drawing/2014/main" id="{2FB6E1CB-65EE-4EDB-8809-1F91D3B310E7}"/>
              </a:ext>
            </a:extLst>
          </p:cNvPr>
          <p:cNvSpPr txBox="1"/>
          <p:nvPr/>
        </p:nvSpPr>
        <p:spPr>
          <a:xfrm>
            <a:off x="8084359" y="5463160"/>
            <a:ext cx="2583010" cy="584775"/>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全てのサプライヤに</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教育することは困難</a:t>
            </a:r>
          </a:p>
        </p:txBody>
      </p:sp>
      <p:sp>
        <p:nvSpPr>
          <p:cNvPr id="8" name="スライド番号プレースホルダー 7">
            <a:extLst>
              <a:ext uri="{FF2B5EF4-FFF2-40B4-BE49-F238E27FC236}">
                <a16:creationId xmlns:a16="http://schemas.microsoft.com/office/drawing/2014/main" id="{8216B818-C050-F688-30C3-43EA2F0C446E}"/>
              </a:ext>
            </a:extLst>
          </p:cNvPr>
          <p:cNvSpPr>
            <a:spLocks noGrp="1"/>
          </p:cNvSpPr>
          <p:nvPr>
            <p:ph type="sldNum" sz="quarter" idx="4"/>
          </p:nvPr>
        </p:nvSpPr>
        <p:spPr/>
        <p:txBody>
          <a:bodyPr/>
          <a:lstStyle/>
          <a:p>
            <a:fld id="{9E677C9D-2908-4B51-B245-D0108F3FAF17}" type="slidenum">
              <a:rPr lang="ja-JP" altLang="en-US" smtClean="0"/>
              <a:pPr/>
              <a:t>8</a:t>
            </a:fld>
            <a:endParaRPr lang="ja-JP" altLang="en-US" dirty="0"/>
          </a:p>
        </p:txBody>
      </p:sp>
    </p:spTree>
    <p:extLst>
      <p:ext uri="{BB962C8B-B14F-4D97-AF65-F5344CB8AC3E}">
        <p14:creationId xmlns:p14="http://schemas.microsoft.com/office/powerpoint/2010/main" val="888760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0" y="531580"/>
            <a:ext cx="10857229" cy="645269"/>
          </a:xfrm>
        </p:spPr>
        <p:txBody>
          <a:bodyPr/>
          <a:lstStyle/>
          <a:p>
            <a:r>
              <a:rPr kumimoji="1" lang="en-US" altLang="ja-JP" b="1" dirty="0" err="1">
                <a:latin typeface="+mj-lt"/>
                <a:ea typeface="游ゴシック" panose="020B0400000000000000" pitchFamily="50" charset="-128"/>
              </a:rPr>
              <a:t>OpenChain</a:t>
            </a:r>
            <a:r>
              <a:rPr kumimoji="1" lang="ja-JP" altLang="en-US" b="1" dirty="0">
                <a:latin typeface="+mj-lt"/>
                <a:ea typeface="游ゴシック" panose="020B0400000000000000" pitchFamily="50" charset="-128"/>
              </a:rPr>
              <a:t>プロジェクトの目的</a:t>
            </a: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0" y="1695574"/>
            <a:ext cx="5311024" cy="1733426"/>
          </a:xfrm>
        </p:spPr>
        <p:txBody>
          <a:bodyPr/>
          <a:lstStyle/>
          <a:p>
            <a:pPr marL="0" indent="0">
              <a:buNone/>
            </a:pPr>
            <a:r>
              <a:rPr kumimoji="1" lang="ja-JP" altLang="en-US" sz="2800" b="1" u="sng" dirty="0">
                <a:latin typeface="+mn-ea"/>
                <a:ea typeface="+mn-ea"/>
              </a:rPr>
              <a:t>役割 </a:t>
            </a:r>
            <a:r>
              <a:rPr kumimoji="1" lang="en-US" altLang="ja-JP" sz="2800" b="1" u="sng" dirty="0">
                <a:latin typeface="+mj-lt"/>
                <a:ea typeface="+mn-ea"/>
              </a:rPr>
              <a:t>(mission)</a:t>
            </a:r>
          </a:p>
          <a:p>
            <a:r>
              <a:rPr kumimoji="1" lang="en-US" altLang="ja-JP" sz="2400" b="1" dirty="0">
                <a:latin typeface="+mn-lt"/>
                <a:ea typeface="+mn-ea"/>
              </a:rPr>
              <a:t>OSS</a:t>
            </a:r>
            <a:r>
              <a:rPr kumimoji="1" lang="ja-JP" altLang="en-US" sz="2400" b="1" dirty="0">
                <a:latin typeface="+mn-ea"/>
                <a:ea typeface="+mn-ea"/>
              </a:rPr>
              <a:t>を含むソフトウェアを相互にやり取りする</a:t>
            </a:r>
            <a:r>
              <a:rPr kumimoji="1" lang="ja-JP" altLang="en-US" sz="2400" b="1" dirty="0">
                <a:solidFill>
                  <a:srgbClr val="FF0000"/>
                </a:solidFill>
                <a:latin typeface="+mn-ea"/>
                <a:ea typeface="+mn-ea"/>
              </a:rPr>
              <a:t>組織間における信頼構築に至る基準</a:t>
            </a:r>
            <a:r>
              <a:rPr kumimoji="1" lang="ja-JP" altLang="en-US" sz="2400" b="1" dirty="0">
                <a:latin typeface="+mn-ea"/>
                <a:ea typeface="+mn-ea"/>
              </a:rPr>
              <a:t>を提供する</a:t>
            </a:r>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pic>
        <p:nvPicPr>
          <p:cNvPr id="42" name="図 41">
            <a:extLst>
              <a:ext uri="{FF2B5EF4-FFF2-40B4-BE49-F238E27FC236}">
                <a16:creationId xmlns:a16="http://schemas.microsoft.com/office/drawing/2014/main" id="{D923D589-EF09-4729-99E7-6D8AEC4BB503}"/>
              </a:ext>
            </a:extLst>
          </p:cNvPr>
          <p:cNvPicPr>
            <a:picLocks noChangeAspect="1"/>
          </p:cNvPicPr>
          <p:nvPr/>
        </p:nvPicPr>
        <p:blipFill>
          <a:blip r:embed="rId2"/>
          <a:stretch>
            <a:fillRect/>
          </a:stretch>
        </p:blipFill>
        <p:spPr>
          <a:xfrm>
            <a:off x="6677029" y="2589044"/>
            <a:ext cx="5061965" cy="2246602"/>
          </a:xfrm>
          <a:prstGeom prst="rect">
            <a:avLst/>
          </a:prstGeom>
        </p:spPr>
      </p:pic>
      <p:sp>
        <p:nvSpPr>
          <p:cNvPr id="45" name="正方形/長方形 44">
            <a:extLst>
              <a:ext uri="{FF2B5EF4-FFF2-40B4-BE49-F238E27FC236}">
                <a16:creationId xmlns:a16="http://schemas.microsoft.com/office/drawing/2014/main" id="{E60FA4E8-7615-46DE-9EE9-A5A726F887DA}"/>
              </a:ext>
            </a:extLst>
          </p:cNvPr>
          <p:cNvSpPr/>
          <p:nvPr/>
        </p:nvSpPr>
        <p:spPr bwMode="gray">
          <a:xfrm>
            <a:off x="6550084" y="2495773"/>
            <a:ext cx="5278404" cy="2523901"/>
          </a:xfrm>
          <a:prstGeom prst="rect">
            <a:avLst/>
          </a:prstGeom>
          <a:noFill/>
          <a:ln w="28575"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47" name="テキスト プレースホルダー 2">
            <a:extLst>
              <a:ext uri="{FF2B5EF4-FFF2-40B4-BE49-F238E27FC236}">
                <a16:creationId xmlns:a16="http://schemas.microsoft.com/office/drawing/2014/main" id="{07E6D431-999B-48B0-9567-B17BB5B48C30}"/>
              </a:ext>
            </a:extLst>
          </p:cNvPr>
          <p:cNvSpPr txBox="1">
            <a:spLocks/>
          </p:cNvSpPr>
          <p:nvPr/>
        </p:nvSpPr>
        <p:spPr bwMode="gray">
          <a:xfrm>
            <a:off x="890269" y="3772571"/>
            <a:ext cx="5400518" cy="2101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rgbClr val="20252B"/>
                </a:solidFill>
                <a:latin typeface="Segoe UI" panose="020B0502040204020203" pitchFamily="34" charset="0"/>
                <a:ea typeface="Meiryo UI" panose="020B0604030504040204" pitchFamily="50" charset="-128"/>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a:lstStyle>
          <a:p>
            <a:pPr marL="0" indent="0">
              <a:buFont typeface="Wingdings" pitchFamily="2" charset="2"/>
              <a:buNone/>
            </a:pPr>
            <a:r>
              <a:rPr lang="ja-JP" altLang="en-US" sz="2800" b="1" u="sng" kern="0" dirty="0">
                <a:latin typeface="+mn-ea"/>
                <a:ea typeface="+mn-ea"/>
              </a:rPr>
              <a:t>目的 </a:t>
            </a:r>
            <a:r>
              <a:rPr lang="en-US" altLang="ja-JP" sz="2800" b="1" u="sng" kern="0" dirty="0">
                <a:latin typeface="+mj-lt"/>
                <a:ea typeface="+mn-ea"/>
              </a:rPr>
              <a:t>(vision)</a:t>
            </a:r>
          </a:p>
          <a:p>
            <a:r>
              <a:rPr lang="en-US" altLang="ja-JP" sz="2400" b="1" kern="0" dirty="0">
                <a:latin typeface="+mn-lt"/>
                <a:ea typeface="+mn-ea"/>
              </a:rPr>
              <a:t>OSS</a:t>
            </a:r>
            <a:r>
              <a:rPr lang="ja-JP" altLang="en-US" sz="2400" b="1" kern="0" dirty="0">
                <a:latin typeface="+mn-ea"/>
                <a:ea typeface="+mn-ea"/>
              </a:rPr>
              <a:t>が、信頼できる形式に整合した</a:t>
            </a:r>
            <a:r>
              <a:rPr lang="ja-JP" altLang="en-US" sz="2400" b="1" kern="0" dirty="0">
                <a:solidFill>
                  <a:srgbClr val="FF0000"/>
                </a:solidFill>
                <a:latin typeface="+mn-ea"/>
                <a:ea typeface="+mn-ea"/>
              </a:rPr>
              <a:t>コンプライアンス情報とともに流通するサプライチェーン</a:t>
            </a:r>
            <a:r>
              <a:rPr lang="ja-JP" altLang="en-US" sz="2400" b="1" kern="0" dirty="0">
                <a:latin typeface="+mn-ea"/>
                <a:ea typeface="+mn-ea"/>
              </a:rPr>
              <a:t>の実現</a:t>
            </a:r>
          </a:p>
          <a:p>
            <a:endParaRPr lang="ja-JP" altLang="en-US" sz="2400" b="1" kern="0" dirty="0">
              <a:latin typeface="+mn-ea"/>
              <a:ea typeface="+mn-ea"/>
            </a:endParaRPr>
          </a:p>
        </p:txBody>
      </p:sp>
      <p:sp>
        <p:nvSpPr>
          <p:cNvPr id="8" name="スライド番号プレースホルダー 7">
            <a:extLst>
              <a:ext uri="{FF2B5EF4-FFF2-40B4-BE49-F238E27FC236}">
                <a16:creationId xmlns:a16="http://schemas.microsoft.com/office/drawing/2014/main" id="{944300BA-BCDA-3E19-C56F-539F9FBAC5CD}"/>
              </a:ext>
            </a:extLst>
          </p:cNvPr>
          <p:cNvSpPr>
            <a:spLocks noGrp="1"/>
          </p:cNvSpPr>
          <p:nvPr>
            <p:ph type="sldNum" sz="quarter" idx="4"/>
          </p:nvPr>
        </p:nvSpPr>
        <p:spPr/>
        <p:txBody>
          <a:bodyPr/>
          <a:lstStyle/>
          <a:p>
            <a:fld id="{9E677C9D-2908-4B51-B245-D0108F3FAF17}" type="slidenum">
              <a:rPr lang="ja-JP" altLang="en-US" smtClean="0"/>
              <a:pPr/>
              <a:t>9</a:t>
            </a:fld>
            <a:endParaRPr lang="ja-JP" altLang="en-US" dirty="0"/>
          </a:p>
        </p:txBody>
      </p:sp>
    </p:spTree>
    <p:extLst>
      <p:ext uri="{BB962C8B-B14F-4D97-AF65-F5344CB8AC3E}">
        <p14:creationId xmlns:p14="http://schemas.microsoft.com/office/powerpoint/2010/main" val="45524360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2">
      <a:majorFont>
        <a:latin typeface="Segoe UI"/>
        <a:ea typeface="游ゴシック"/>
        <a:cs typeface=""/>
      </a:majorFont>
      <a:minorFont>
        <a:latin typeface="Segoe UI"/>
        <a:ea typeface="游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_Tool_7_JA_R">
  <a:themeElements>
    <a:clrScheme name="コーポレートカラー_v2">
      <a:dk1>
        <a:srgbClr val="000000"/>
      </a:dk1>
      <a:lt1>
        <a:srgbClr val="FFFFFF"/>
      </a:lt1>
      <a:dk2>
        <a:srgbClr val="000000"/>
      </a:dk2>
      <a:lt2>
        <a:srgbClr val="EEEEEE"/>
      </a:lt2>
      <a:accent1>
        <a:srgbClr val="87867E"/>
      </a:accent1>
      <a:accent2>
        <a:srgbClr val="A30B1A"/>
      </a:accent2>
      <a:accent3>
        <a:srgbClr val="B1B1AC"/>
      </a:accent3>
      <a:accent4>
        <a:srgbClr val="DAD9D6"/>
      </a:accent4>
      <a:accent5>
        <a:srgbClr val="706F67"/>
      </a:accent5>
      <a:accent6>
        <a:srgbClr val="C6C6C0"/>
      </a:accent6>
      <a:hlink>
        <a:srgbClr val="105D9C"/>
      </a:hlink>
      <a:folHlink>
        <a:srgbClr val="4B4595"/>
      </a:folHlink>
    </a:clrScheme>
    <a:fontScheme name="ユーザー定義 3">
      <a:majorFont>
        <a:latin typeface="Segoe UI"/>
        <a:ea typeface="游ゴシック"/>
        <a:cs typeface=""/>
      </a:majorFont>
      <a:minorFont>
        <a:latin typeface="Segoe UI"/>
        <a:ea typeface="游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a:spPr>
      <a:bodyPr vert="horz" wrap="none" lIns="91440" tIns="45720" rIns="91440" bIns="45720" numCol="1" rtlCol="0" anchor="ctr" anchorCtr="0" compatLnSpc="1">
        <a:prstTxWarp prst="textNoShape">
          <a:avLst/>
        </a:prstTxWarp>
      </a:bodyPr>
      <a:lstStyle>
        <a:defPPr marL="0" marR="0" indent="0" algn="ctr" defTabSz="914400" rtl="0" eaLnBrk="1" fontAlgn="ctr" latinLnBrk="0" hangingPunct="1">
          <a:lnSpc>
            <a:spcPct val="100000"/>
          </a:lnSpc>
          <a:spcBef>
            <a:spcPct val="0"/>
          </a:spcBef>
          <a:spcAft>
            <a:spcPct val="0"/>
          </a:spcAft>
          <a:buClrTx/>
          <a:buSzTx/>
          <a:buFontTx/>
          <a:buNone/>
          <a:tabLst/>
          <a:defRPr kumimoji="1" sz="1600" b="0" i="0" u="none" strike="noStrike" cap="none" normalizeH="0" baseline="0" dirty="0" smtClean="0">
            <a:ln>
              <a:noFill/>
            </a:ln>
            <a:effectLst/>
            <a:latin typeface="Arial" charset="0"/>
            <a:ea typeface="ＭＳ Ｐゴシック" pitchFamily="50" charset="-128"/>
          </a:defRPr>
        </a:defPPr>
      </a:lstStyle>
    </a:spDef>
    <a:lnDef>
      <a:spPr bwMode="auto">
        <a:xfrm>
          <a:off x="0" y="0"/>
          <a:ext cx="1" cy="1"/>
        </a:xfrm>
        <a:custGeom>
          <a:avLst/>
          <a:gdLst/>
          <a:ahLst/>
          <a:cxnLst/>
          <a:rect l="0" t="0" r="0" b="0"/>
          <a:pathLst/>
        </a:cu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ctr" latinLnBrk="0" hangingPunct="1">
          <a:lnSpc>
            <a:spcPct val="100000"/>
          </a:lnSpc>
          <a:spcBef>
            <a:spcPct val="0"/>
          </a:spcBef>
          <a:spcAft>
            <a:spcPct val="0"/>
          </a:spcAft>
          <a:buClrTx/>
          <a:buSzTx/>
          <a:buFontTx/>
          <a:buNone/>
          <a:tabLst/>
          <a:defRPr kumimoji="1" lang="ja-JP" altLang="en-US" sz="1600" b="0" i="0" u="none" strike="noStrike" cap="none" normalizeH="0" baseline="0" smtClean="0">
            <a:ln>
              <a:noFill/>
            </a:ln>
            <a:solidFill>
              <a:srgbClr val="000000"/>
            </a:solidFill>
            <a:effectLst/>
            <a:latin typeface="Arial" charset="0"/>
            <a:ea typeface="ＭＳ Ｐゴシック" pitchFamily="50" charset="-128"/>
          </a:defRPr>
        </a:defPPr>
      </a:lstStyle>
    </a:lnDef>
  </a:objectDefaults>
  <a:extraClrSchemeLst>
    <a:extraClrScheme>
      <a:clrScheme name="F_Tool_6_JA_R 1">
        <a:dk1>
          <a:srgbClr val="000000"/>
        </a:dk1>
        <a:lt1>
          <a:srgbClr val="FFFFFF"/>
        </a:lt1>
        <a:dk2>
          <a:srgbClr val="000000"/>
        </a:dk2>
        <a:lt2>
          <a:srgbClr val="B1B1AC"/>
        </a:lt2>
        <a:accent1>
          <a:srgbClr val="F8C6C5"/>
        </a:accent1>
        <a:accent2>
          <a:srgbClr val="B22B30"/>
        </a:accent2>
        <a:accent3>
          <a:srgbClr val="FFFFFF"/>
        </a:accent3>
        <a:accent4>
          <a:srgbClr val="000000"/>
        </a:accent4>
        <a:accent5>
          <a:srgbClr val="FBDFDF"/>
        </a:accent5>
        <a:accent6>
          <a:srgbClr val="A1262A"/>
        </a:accent6>
        <a:hlink>
          <a:srgbClr val="105D9C"/>
        </a:hlink>
        <a:folHlink>
          <a:srgbClr val="4B4595"/>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08_OpenChain_横長.potx" id="{732C8002-150E-4509-BEBA-F4B5A9E39982}" vid="{7884A530-724E-4528-AA47-2EDCB38006C2}"/>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2819</Words>
  <Application>Microsoft Office PowerPoint</Application>
  <PresentationFormat>ワイド画面</PresentationFormat>
  <Paragraphs>582</Paragraphs>
  <Slides>32</Slides>
  <Notes>17</Notes>
  <HiddenSlides>0</HiddenSlides>
  <MMClips>0</MMClips>
  <ScaleCrop>false</ScaleCrop>
  <HeadingPairs>
    <vt:vector size="6" baseType="variant">
      <vt:variant>
        <vt:lpstr>使用されているフォント</vt:lpstr>
      </vt:variant>
      <vt:variant>
        <vt:i4>8</vt:i4>
      </vt:variant>
      <vt:variant>
        <vt:lpstr>テーマ</vt:lpstr>
      </vt:variant>
      <vt:variant>
        <vt:i4>2</vt:i4>
      </vt:variant>
      <vt:variant>
        <vt:lpstr>スライド タイトル</vt:lpstr>
      </vt:variant>
      <vt:variant>
        <vt:i4>32</vt:i4>
      </vt:variant>
    </vt:vector>
  </HeadingPairs>
  <TitlesOfParts>
    <vt:vector size="42" baseType="lpstr">
      <vt:lpstr>BIZ UDPゴシック</vt:lpstr>
      <vt:lpstr>Meiryo UI</vt:lpstr>
      <vt:lpstr>游ゴシック</vt:lpstr>
      <vt:lpstr>Arial</vt:lpstr>
      <vt:lpstr>Noto Sans</vt:lpstr>
      <vt:lpstr>Segoe UI</vt:lpstr>
      <vt:lpstr>Segoe UI Light</vt:lpstr>
      <vt:lpstr>Wingdings</vt:lpstr>
      <vt:lpstr>Office テーマ</vt:lpstr>
      <vt:lpstr>F_Tool_7_JA_R</vt:lpstr>
      <vt:lpstr>OpenChainプロジェクト紹介</vt:lpstr>
      <vt:lpstr>目次</vt:lpstr>
      <vt:lpstr>PowerPoint プレゼンテーション</vt:lpstr>
      <vt:lpstr>OpenChainプロジェクト</vt:lpstr>
      <vt:lpstr>さまざまなLFプロジェクト</vt:lpstr>
      <vt:lpstr>オープンソースライセンス■とコンプライアンス■</vt:lpstr>
      <vt:lpstr>OSSライセンスに伴うリスク</vt:lpstr>
      <vt:lpstr>サプライチェーンにおけるOSSのライセンスリスク</vt:lpstr>
      <vt:lpstr>OpenChainプロジェクトの目的</vt:lpstr>
      <vt:lpstr>OpenChainプロジェクトの3つの柱</vt:lpstr>
      <vt:lpstr>適合のための認証</vt:lpstr>
      <vt:lpstr>OpenChain Spec. 2.1 &gt;&gt; ISO/IEC 5230:2020</vt:lpstr>
      <vt:lpstr>OpenChain Spec. 2.1 &gt;&gt; ISO/IEC 5230:2020</vt:lpstr>
      <vt:lpstr>OpenChain Spec. 2.1 &gt;&gt; ISO/IEC 5230:2020</vt:lpstr>
      <vt:lpstr>OpenChain Spec. 2.1 &gt;&gt; ISO/IEC 5230:2020</vt:lpstr>
      <vt:lpstr>適合を宣言する組織の例</vt:lpstr>
      <vt:lpstr>活動体制</vt:lpstr>
      <vt:lpstr>プロジェクトのメンバー資格</vt:lpstr>
      <vt:lpstr>サポート体制</vt:lpstr>
      <vt:lpstr>ISO/IEC DIS 18974  OpenChain Security Assurance Specification</vt:lpstr>
      <vt:lpstr>最近の主な活動</vt:lpstr>
      <vt:lpstr>PowerPoint プレゼンテーション</vt:lpstr>
      <vt:lpstr>OpenChain Japan Work Group 設立前夜</vt:lpstr>
      <vt:lpstr>OpenChain Japan Work Group 設立</vt:lpstr>
      <vt:lpstr>【参考】各国でのコミュニティ活動</vt:lpstr>
      <vt:lpstr>サブグループ(SG)</vt:lpstr>
      <vt:lpstr>主な成果</vt:lpstr>
      <vt:lpstr>OpenChain業界調査</vt:lpstr>
      <vt:lpstr>全体会合</vt:lpstr>
      <vt:lpstr>全体会合</vt:lpstr>
      <vt:lpstr>OpenChain Japan WG Web Page, ML &amp; Slack</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2023-09-30T03:42:42Z</dcterms:created>
  <dcterms:modified xsi:type="dcterms:W3CDTF">2024-02-28T07:08:00Z</dcterms:modified>
</cp:coreProperties>
</file>